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3"/>
  </p:notesMasterIdLst>
  <p:handoutMasterIdLst>
    <p:handoutMasterId r:id="rId24"/>
  </p:handoutMasterIdLst>
  <p:sldIdLst>
    <p:sldId id="257" r:id="rId2"/>
    <p:sldId id="258" r:id="rId3"/>
    <p:sldId id="259" r:id="rId4"/>
    <p:sldId id="269" r:id="rId5"/>
    <p:sldId id="275" r:id="rId6"/>
    <p:sldId id="270" r:id="rId7"/>
    <p:sldId id="268" r:id="rId8"/>
    <p:sldId id="267" r:id="rId9"/>
    <p:sldId id="266" r:id="rId10"/>
    <p:sldId id="273" r:id="rId11"/>
    <p:sldId id="274" r:id="rId12"/>
    <p:sldId id="265" r:id="rId13"/>
    <p:sldId id="278" r:id="rId14"/>
    <p:sldId id="264" r:id="rId15"/>
    <p:sldId id="260" r:id="rId16"/>
    <p:sldId id="277" r:id="rId17"/>
    <p:sldId id="261" r:id="rId18"/>
    <p:sldId id="263" r:id="rId19"/>
    <p:sldId id="279" r:id="rId20"/>
    <p:sldId id="262" r:id="rId21"/>
    <p:sldId id="276" r:id="rId22"/>
  </p:sldIdLst>
  <p:sldSz cx="12192000" cy="6858000"/>
  <p:notesSz cx="9928225" cy="6797675"/>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autoAdjust="0"/>
  </p:normalViewPr>
  <p:slideViewPr>
    <p:cSldViewPr snapToGrid="0">
      <p:cViewPr varScale="1">
        <p:scale>
          <a:sx n="115" d="100"/>
          <a:sy n="115" d="100"/>
        </p:scale>
        <p:origin x="45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17" d="100"/>
          <a:sy n="117" d="100"/>
        </p:scale>
        <p:origin x="20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4302231" cy="341064"/>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5623698" y="0"/>
            <a:ext cx="4302231" cy="341064"/>
          </a:xfrm>
          <a:prstGeom prst="rect">
            <a:avLst/>
          </a:prstGeom>
        </p:spPr>
        <p:txBody>
          <a:bodyPr vert="horz" lIns="91440" tIns="45720" rIns="91440" bIns="45720" rtlCol="0"/>
          <a:lstStyle>
            <a:lvl1pPr algn="r">
              <a:defRPr sz="1200"/>
            </a:lvl1pPr>
          </a:lstStyle>
          <a:p>
            <a:fld id="{7BE6E634-97D3-4DA6-B3A9-35314C839720}" type="datetimeFigureOut">
              <a:rPr lang="hu-HU" smtClean="0"/>
              <a:t>2020. 10. 22.</a:t>
            </a:fld>
            <a:endParaRPr lang="hu-HU"/>
          </a:p>
        </p:txBody>
      </p:sp>
      <p:sp>
        <p:nvSpPr>
          <p:cNvPr id="4" name="Élőláb helye 3"/>
          <p:cNvSpPr>
            <a:spLocks noGrp="1"/>
          </p:cNvSpPr>
          <p:nvPr>
            <p:ph type="ftr" sz="quarter" idx="2"/>
          </p:nvPr>
        </p:nvSpPr>
        <p:spPr>
          <a:xfrm>
            <a:off x="1" y="6456612"/>
            <a:ext cx="4302231" cy="341063"/>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5623698" y="6456612"/>
            <a:ext cx="4302231" cy="341063"/>
          </a:xfrm>
          <a:prstGeom prst="rect">
            <a:avLst/>
          </a:prstGeom>
        </p:spPr>
        <p:txBody>
          <a:bodyPr vert="horz" lIns="91440" tIns="45720" rIns="91440" bIns="45720" rtlCol="0" anchor="b"/>
          <a:lstStyle>
            <a:lvl1pPr algn="r">
              <a:defRPr sz="1200"/>
            </a:lvl1pPr>
          </a:lstStyle>
          <a:p>
            <a:fld id="{2E90B6B5-6968-4483-8479-8CB7ADAAB717}" type="slidenum">
              <a:rPr lang="hu-HU" smtClean="0"/>
              <a:t>‹#›</a:t>
            </a:fld>
            <a:endParaRPr lang="hu-HU"/>
          </a:p>
        </p:txBody>
      </p:sp>
    </p:spTree>
    <p:extLst>
      <p:ext uri="{BB962C8B-B14F-4D97-AF65-F5344CB8AC3E}">
        <p14:creationId xmlns:p14="http://schemas.microsoft.com/office/powerpoint/2010/main" val="2162496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5622925" y="0"/>
            <a:ext cx="4303713" cy="341313"/>
          </a:xfrm>
          <a:prstGeom prst="rect">
            <a:avLst/>
          </a:prstGeom>
        </p:spPr>
        <p:txBody>
          <a:bodyPr vert="horz" lIns="91440" tIns="45720" rIns="91440" bIns="45720" rtlCol="0"/>
          <a:lstStyle>
            <a:lvl1pPr algn="r">
              <a:defRPr sz="1200"/>
            </a:lvl1pPr>
          </a:lstStyle>
          <a:p>
            <a:fld id="{5D4760E1-5AD7-4B7E-B646-B8D1605C0DF1}" type="datetimeFigureOut">
              <a:rPr lang="hu-HU" smtClean="0"/>
              <a:t>2020. 10. 22.</a:t>
            </a:fld>
            <a:endParaRPr lang="hu-HU"/>
          </a:p>
        </p:txBody>
      </p:sp>
      <p:sp>
        <p:nvSpPr>
          <p:cNvPr id="4" name="Diakép helye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992188" y="3271838"/>
            <a:ext cx="7943850" cy="2676525"/>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5622925" y="6456363"/>
            <a:ext cx="4303713" cy="341312"/>
          </a:xfrm>
          <a:prstGeom prst="rect">
            <a:avLst/>
          </a:prstGeom>
        </p:spPr>
        <p:txBody>
          <a:bodyPr vert="horz" lIns="91440" tIns="45720" rIns="91440" bIns="45720" rtlCol="0" anchor="b"/>
          <a:lstStyle>
            <a:lvl1pPr algn="r">
              <a:defRPr sz="1200"/>
            </a:lvl1pPr>
          </a:lstStyle>
          <a:p>
            <a:fld id="{F98ED1F8-31E2-411C-8E8B-47DE1C3509A0}" type="slidenum">
              <a:rPr lang="hu-HU" smtClean="0"/>
              <a:t>‹#›</a:t>
            </a:fld>
            <a:endParaRPr lang="hu-HU"/>
          </a:p>
        </p:txBody>
      </p:sp>
    </p:spTree>
    <p:extLst>
      <p:ext uri="{BB962C8B-B14F-4D97-AF65-F5344CB8AC3E}">
        <p14:creationId xmlns:p14="http://schemas.microsoft.com/office/powerpoint/2010/main" val="2217976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F98ED1F8-31E2-411C-8E8B-47DE1C3509A0}" type="slidenum">
              <a:rPr lang="hu-HU" smtClean="0"/>
              <a:t>2</a:t>
            </a:fld>
            <a:endParaRPr lang="hu-HU"/>
          </a:p>
        </p:txBody>
      </p:sp>
    </p:spTree>
    <p:extLst>
      <p:ext uri="{BB962C8B-B14F-4D97-AF65-F5344CB8AC3E}">
        <p14:creationId xmlns:p14="http://schemas.microsoft.com/office/powerpoint/2010/main" val="2746974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u-HU" smtClean="0"/>
              <a:t>Mintacím szerkesztése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u-HU" smtClean="0"/>
              <a:t>Kattintson ide az alcím mintájának szerkesztéséhez</a:t>
            </a:r>
            <a:endParaRPr lang="en-US" dirty="0"/>
          </a:p>
        </p:txBody>
      </p:sp>
      <p:sp>
        <p:nvSpPr>
          <p:cNvPr id="4" name="Date Placeholder 3"/>
          <p:cNvSpPr>
            <a:spLocks noGrp="1"/>
          </p:cNvSpPr>
          <p:nvPr>
            <p:ph type="dt" sz="half" idx="10"/>
          </p:nvPr>
        </p:nvSpPr>
        <p:spPr/>
        <p:txBody>
          <a:bodyPr/>
          <a:lstStyle/>
          <a:p>
            <a:fld id="{70567B79-0921-4560-8C35-DF24506614E9}" type="datetime1">
              <a:rPr lang="hu-HU" smtClean="0"/>
              <a:t>2020. 10. 22.</a:t>
            </a:fld>
            <a:endParaRPr lang="hu-HU"/>
          </a:p>
        </p:txBody>
      </p:sp>
      <p:sp>
        <p:nvSpPr>
          <p:cNvPr id="5" name="Footer Placeholder 4"/>
          <p:cNvSpPr>
            <a:spLocks noGrp="1"/>
          </p:cNvSpPr>
          <p:nvPr>
            <p:ph type="ftr" sz="quarter" idx="11"/>
          </p:nvPr>
        </p:nvSpPr>
        <p:spPr/>
        <p:txBody>
          <a:bodyPr/>
          <a:lstStyle/>
          <a:p>
            <a:r>
              <a:rPr lang="en-US" smtClean="0">
                <a:solidFill>
                  <a:srgbClr val="2DA2BF">
                    <a:tint val="20000"/>
                  </a:srgbClr>
                </a:solidFill>
              </a:rPr>
              <a:t>© Anita BALOGH coordinator of professional training</a:t>
            </a:r>
            <a:endParaRPr lang="hu-HU">
              <a:solidFill>
                <a:srgbClr val="2DA2BF">
                  <a:tint val="20000"/>
                </a:srgbClr>
              </a:solidFill>
            </a:endParaRPr>
          </a:p>
        </p:txBody>
      </p:sp>
      <p:sp>
        <p:nvSpPr>
          <p:cNvPr id="6" name="Slide Number Placeholder 5"/>
          <p:cNvSpPr>
            <a:spLocks noGrp="1"/>
          </p:cNvSpPr>
          <p:nvPr>
            <p:ph type="sldNum" sz="quarter" idx="12"/>
          </p:nvPr>
        </p:nvSpPr>
        <p:spPr/>
        <p:txBody>
          <a:bodyPr/>
          <a:lstStyle/>
          <a:p>
            <a:fld id="{DDDB1D72-FD5E-449C-A93B-E7CFDDC9E920}" type="slidenum">
              <a:rPr lang="hu-HU" smtClean="0"/>
              <a:pPr/>
              <a:t>‹#›</a:t>
            </a:fld>
            <a:endParaRPr lang="hu-H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88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6D7731D5-7BD6-4442-B2A1-07A7D65EDA6F}" type="datetime1">
              <a:rPr lang="hu-HU" smtClean="0">
                <a:solidFill>
                  <a:prstClr val="black"/>
                </a:solidFill>
              </a:rPr>
              <a:t>2020. 10. 22.</a:t>
            </a:fld>
            <a:endParaRPr lang="hu-HU">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
        <p:nvSpPr>
          <p:cNvPr id="6" name="Slide Number Placeholder 5"/>
          <p:cNvSpPr>
            <a:spLocks noGrp="1"/>
          </p:cNvSpPr>
          <p:nvPr>
            <p:ph type="sldNum" sz="quarter" idx="12"/>
          </p:nvPr>
        </p:nvSpPr>
        <p:spPr/>
        <p:txBody>
          <a:body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1943124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hu-HU" smtClean="0"/>
              <a:t>Mintacím szerkesztése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776F0977-CB5E-4B0B-AE49-E0DEAE16DB39}" type="datetime1">
              <a:rPr lang="hu-HU" smtClean="0">
                <a:solidFill>
                  <a:prstClr val="black"/>
                </a:solidFill>
              </a:rPr>
              <a:t>2020. 10. 22.</a:t>
            </a:fld>
            <a:endParaRPr lang="hu-HU">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
        <p:nvSpPr>
          <p:cNvPr id="6" name="Slide Number Placeholder 5"/>
          <p:cNvSpPr>
            <a:spLocks noGrp="1"/>
          </p:cNvSpPr>
          <p:nvPr>
            <p:ph type="sldNum" sz="quarter" idx="12"/>
          </p:nvPr>
        </p:nvSpPr>
        <p:spPr/>
        <p:txBody>
          <a:body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2178592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u-HU" smtClean="0"/>
              <a:t>Mintacím szerkesztése</a:t>
            </a:r>
            <a:endParaRPr lang="en-US" dirty="0"/>
          </a:p>
        </p:txBody>
      </p:sp>
      <p:sp>
        <p:nvSpPr>
          <p:cNvPr id="3" name="Content Placeholder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2899EE69-CFF6-4007-911E-B4E40CE906C1}" type="datetime1">
              <a:rPr lang="hu-HU" smtClean="0">
                <a:solidFill>
                  <a:prstClr val="black"/>
                </a:solidFill>
              </a:rPr>
              <a:t>2020. 10. 22.</a:t>
            </a:fld>
            <a:endParaRPr lang="hu-HU">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
        <p:nvSpPr>
          <p:cNvPr id="6" name="Slide Number Placeholder 5"/>
          <p:cNvSpPr>
            <a:spLocks noGrp="1"/>
          </p:cNvSpPr>
          <p:nvPr>
            <p:ph type="sldNum" sz="quarter" idx="12"/>
          </p:nvPr>
        </p:nvSpPr>
        <p:spPr/>
        <p:txBody>
          <a:body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86062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u-HU" smtClean="0"/>
              <a:t>Mintacím szerkesztése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p:txBody>
          <a:bodyPr/>
          <a:lstStyle/>
          <a:p>
            <a:fld id="{74612F77-6B1B-4BB6-A2EC-1782CD9C7D4E}" type="datetime1">
              <a:rPr lang="hu-HU" smtClean="0">
                <a:solidFill>
                  <a:prstClr val="white"/>
                </a:solidFill>
              </a:rPr>
              <a:t>2020. 10. 22.</a:t>
            </a:fld>
            <a:endParaRPr lang="hu-HU">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 Anita BALOGH coordinator of professional training</a:t>
            </a:r>
            <a:endParaRPr lang="hu-HU">
              <a:solidFill>
                <a:prstClr val="white"/>
              </a:solidFill>
            </a:endParaRPr>
          </a:p>
        </p:txBody>
      </p:sp>
      <p:sp>
        <p:nvSpPr>
          <p:cNvPr id="6" name="Slide Number Placeholder 5"/>
          <p:cNvSpPr>
            <a:spLocks noGrp="1"/>
          </p:cNvSpPr>
          <p:nvPr>
            <p:ph type="sldNum" sz="quarter" idx="12"/>
          </p:nvPr>
        </p:nvSpPr>
        <p:spPr/>
        <p:txBody>
          <a:bodyPr/>
          <a:lstStyle/>
          <a:p>
            <a:fld id="{DDDB1D72-FD5E-449C-A93B-E7CFDDC9E920}" type="slidenum">
              <a:rPr lang="hu-HU" smtClean="0">
                <a:solidFill>
                  <a:prstClr val="white"/>
                </a:solidFill>
              </a:rPr>
              <a:pPr/>
              <a:t>‹#›</a:t>
            </a:fld>
            <a:endParaRPr lang="hu-HU">
              <a:solidFill>
                <a:prstClr val="white"/>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86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u-HU" smtClean="0"/>
              <a:t>Mintacím szerkesztése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Date Placeholder 4"/>
          <p:cNvSpPr>
            <a:spLocks noGrp="1"/>
          </p:cNvSpPr>
          <p:nvPr>
            <p:ph type="dt" sz="half" idx="10"/>
          </p:nvPr>
        </p:nvSpPr>
        <p:spPr/>
        <p:txBody>
          <a:bodyPr/>
          <a:lstStyle/>
          <a:p>
            <a:fld id="{42ACB8DE-F86E-46C9-9D24-5802307174DE}" type="datetime1">
              <a:rPr lang="hu-HU" smtClean="0">
                <a:solidFill>
                  <a:prstClr val="white"/>
                </a:solidFill>
              </a:rPr>
              <a:t>2020. 10. 22.</a:t>
            </a:fld>
            <a:endParaRPr lang="hu-HU">
              <a:solidFill>
                <a:prstClr val="white"/>
              </a:solidFill>
            </a:endParaRPr>
          </a:p>
        </p:txBody>
      </p:sp>
      <p:sp>
        <p:nvSpPr>
          <p:cNvPr id="6" name="Footer Placeholder 5"/>
          <p:cNvSpPr>
            <a:spLocks noGrp="1"/>
          </p:cNvSpPr>
          <p:nvPr>
            <p:ph type="ftr" sz="quarter" idx="11"/>
          </p:nvPr>
        </p:nvSpPr>
        <p:spPr/>
        <p:txBody>
          <a:bodyPr/>
          <a:lstStyle/>
          <a:p>
            <a:r>
              <a:rPr lang="en-US" smtClean="0">
                <a:solidFill>
                  <a:prstClr val="white"/>
                </a:solidFill>
              </a:rPr>
              <a:t>© Anita BALOGH coordinator of professional training</a:t>
            </a:r>
            <a:endParaRPr lang="hu-HU">
              <a:solidFill>
                <a:prstClr val="white"/>
              </a:solidFill>
            </a:endParaRPr>
          </a:p>
        </p:txBody>
      </p:sp>
      <p:sp>
        <p:nvSpPr>
          <p:cNvPr id="7" name="Slide Number Placeholder 6"/>
          <p:cNvSpPr>
            <a:spLocks noGrp="1"/>
          </p:cNvSpPr>
          <p:nvPr>
            <p:ph type="sldNum" sz="quarter" idx="12"/>
          </p:nvPr>
        </p:nvSpPr>
        <p:spPr/>
        <p:txBody>
          <a:bodyPr/>
          <a:lstStyle/>
          <a:p>
            <a:fld id="{DDDB1D72-FD5E-449C-A93B-E7CFDDC9E920}" type="slidenum">
              <a:rPr lang="hu-HU" smtClean="0">
                <a:solidFill>
                  <a:prstClr val="white"/>
                </a:solidFill>
              </a:rPr>
              <a:pPr/>
              <a:t>‹#›</a:t>
            </a:fld>
            <a:endParaRPr lang="hu-HU">
              <a:solidFill>
                <a:prstClr val="white"/>
              </a:solidFill>
            </a:endParaRPr>
          </a:p>
        </p:txBody>
      </p:sp>
    </p:spTree>
    <p:extLst>
      <p:ext uri="{BB962C8B-B14F-4D97-AF65-F5344CB8AC3E}">
        <p14:creationId xmlns:p14="http://schemas.microsoft.com/office/powerpoint/2010/main" val="2738809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u-HU" smtClean="0"/>
              <a:t>Mintacím szerkesztése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Content Placeholder 3"/>
          <p:cNvSpPr>
            <a:spLocks noGrp="1"/>
          </p:cNvSpPr>
          <p:nvPr>
            <p:ph sz="half" idx="2"/>
          </p:nvPr>
        </p:nvSpPr>
        <p:spPr>
          <a:xfrm>
            <a:off x="1097280" y="2582334"/>
            <a:ext cx="4937760" cy="3378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Content Placeholder 5"/>
          <p:cNvSpPr>
            <a:spLocks noGrp="1"/>
          </p:cNvSpPr>
          <p:nvPr>
            <p:ph sz="quarter" idx="4"/>
          </p:nvPr>
        </p:nvSpPr>
        <p:spPr>
          <a:xfrm>
            <a:off x="6217920" y="2582334"/>
            <a:ext cx="4937760" cy="3378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7" name="Date Placeholder 6"/>
          <p:cNvSpPr>
            <a:spLocks noGrp="1"/>
          </p:cNvSpPr>
          <p:nvPr>
            <p:ph type="dt" sz="half" idx="10"/>
          </p:nvPr>
        </p:nvSpPr>
        <p:spPr/>
        <p:txBody>
          <a:bodyPr/>
          <a:lstStyle/>
          <a:p>
            <a:fld id="{F044137D-E50E-4272-A190-DF5351F07C7A}" type="datetime1">
              <a:rPr lang="hu-HU" smtClean="0">
                <a:solidFill>
                  <a:prstClr val="black"/>
                </a:solidFill>
              </a:rPr>
              <a:t>2020. 10. 22.</a:t>
            </a:fld>
            <a:endParaRPr lang="hu-HU">
              <a:solidFill>
                <a:prstClr val="black"/>
              </a:solidFill>
            </a:endParaRPr>
          </a:p>
        </p:txBody>
      </p:sp>
      <p:sp>
        <p:nvSpPr>
          <p:cNvPr id="8" name="Footer Placeholder 7"/>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
        <p:nvSpPr>
          <p:cNvPr id="9" name="Slide Number Placeholder 8"/>
          <p:cNvSpPr>
            <a:spLocks noGrp="1"/>
          </p:cNvSpPr>
          <p:nvPr>
            <p:ph type="sldNum" sz="quarter" idx="12"/>
          </p:nvPr>
        </p:nvSpPr>
        <p:spPr/>
        <p:txBody>
          <a:body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3883765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Date Placeholder 2"/>
          <p:cNvSpPr>
            <a:spLocks noGrp="1"/>
          </p:cNvSpPr>
          <p:nvPr>
            <p:ph type="dt" sz="half" idx="10"/>
          </p:nvPr>
        </p:nvSpPr>
        <p:spPr/>
        <p:txBody>
          <a:bodyPr/>
          <a:lstStyle/>
          <a:p>
            <a:fld id="{1A20B582-B126-4611-8ADD-0E02A44640A1}" type="datetime1">
              <a:rPr lang="hu-HU" smtClean="0">
                <a:solidFill>
                  <a:prstClr val="white"/>
                </a:solidFill>
              </a:rPr>
              <a:t>2020. 10. 22.</a:t>
            </a:fld>
            <a:endParaRPr lang="hu-HU">
              <a:solidFill>
                <a:prstClr val="white"/>
              </a:solidFill>
            </a:endParaRPr>
          </a:p>
        </p:txBody>
      </p:sp>
      <p:sp>
        <p:nvSpPr>
          <p:cNvPr id="4" name="Footer Placeholder 3"/>
          <p:cNvSpPr>
            <a:spLocks noGrp="1"/>
          </p:cNvSpPr>
          <p:nvPr>
            <p:ph type="ftr" sz="quarter" idx="11"/>
          </p:nvPr>
        </p:nvSpPr>
        <p:spPr/>
        <p:txBody>
          <a:bodyPr/>
          <a:lstStyle/>
          <a:p>
            <a:r>
              <a:rPr lang="en-US" smtClean="0">
                <a:solidFill>
                  <a:prstClr val="white"/>
                </a:solidFill>
              </a:rPr>
              <a:t>© Anita BALOGH coordinator of professional training</a:t>
            </a:r>
            <a:endParaRPr lang="hu-HU">
              <a:solidFill>
                <a:prstClr val="white"/>
              </a:solidFill>
            </a:endParaRPr>
          </a:p>
        </p:txBody>
      </p:sp>
      <p:sp>
        <p:nvSpPr>
          <p:cNvPr id="5" name="Slide Number Placeholder 4"/>
          <p:cNvSpPr>
            <a:spLocks noGrp="1"/>
          </p:cNvSpPr>
          <p:nvPr>
            <p:ph type="sldNum" sz="quarter" idx="12"/>
          </p:nvPr>
        </p:nvSpPr>
        <p:spPr/>
        <p:txBody>
          <a:bodyPr/>
          <a:lstStyle/>
          <a:p>
            <a:fld id="{DDDB1D72-FD5E-449C-A93B-E7CFDDC9E920}" type="slidenum">
              <a:rPr lang="hu-HU" smtClean="0">
                <a:solidFill>
                  <a:prstClr val="white"/>
                </a:solidFill>
              </a:rPr>
              <a:pPr/>
              <a:t>‹#›</a:t>
            </a:fld>
            <a:endParaRPr lang="hu-HU">
              <a:solidFill>
                <a:prstClr val="white"/>
              </a:solidFill>
            </a:endParaRPr>
          </a:p>
        </p:txBody>
      </p:sp>
    </p:spTree>
    <p:extLst>
      <p:ext uri="{BB962C8B-B14F-4D97-AF65-F5344CB8AC3E}">
        <p14:creationId xmlns:p14="http://schemas.microsoft.com/office/powerpoint/2010/main" val="2475162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D2BDB67-83C3-4F47-931A-C8B5B5924976}" type="datetime1">
              <a:rPr lang="hu-HU" smtClean="0">
                <a:solidFill>
                  <a:prstClr val="black"/>
                </a:solidFill>
              </a:rPr>
              <a:t>2020. 10. 22.</a:t>
            </a:fld>
            <a:endParaRPr lang="hu-HU">
              <a:solidFill>
                <a:prstClr val="black"/>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solidFill>
                  <a:prstClr val="black"/>
                </a:solidFill>
              </a:rPr>
              <a:t>© Anita BALOGH coordinator of professional training</a:t>
            </a:r>
            <a:endParaRPr lang="hu-HU">
              <a:solidFill>
                <a:prstClr val="black"/>
              </a:solidFill>
            </a:endParaRPr>
          </a:p>
        </p:txBody>
      </p:sp>
      <p:sp>
        <p:nvSpPr>
          <p:cNvPr id="9" name="Slide Number Placeholder 8"/>
          <p:cNvSpPr>
            <a:spLocks noGrp="1"/>
          </p:cNvSpPr>
          <p:nvPr>
            <p:ph type="sldNum" sz="quarter" idx="12"/>
          </p:nvPr>
        </p:nvSpPr>
        <p:spPr/>
        <p:txBody>
          <a:body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504998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u-HU" smtClean="0"/>
              <a:t>Mintacím szerkesztése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D19CB40-6869-4E6F-BC5C-CA885C48641F}" type="datetime1">
              <a:rPr lang="hu-HU" smtClean="0">
                <a:solidFill>
                  <a:prstClr val="black"/>
                </a:solidFill>
              </a:rPr>
              <a:t>2020. 10. 22.</a:t>
            </a:fld>
            <a:endParaRPr lang="hu-HU">
              <a:solidFill>
                <a:prstClr val="black"/>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smtClean="0">
                <a:solidFill>
                  <a:prstClr val="black"/>
                </a:solidFill>
              </a:rPr>
              <a:t>© Anita BALOGH coordinator of professional training</a:t>
            </a:r>
            <a:endParaRPr lang="hu-HU">
              <a:solidFill>
                <a:prstClr val="black"/>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B1D72-FD5E-449C-A93B-E7CFDDC9E920}" type="slidenum">
              <a:rPr lang="hu-HU" smtClean="0">
                <a:solidFill>
                  <a:prstClr val="black"/>
                </a:solidFill>
              </a:rPr>
              <a:pPr/>
              <a:t>‹#›</a:t>
            </a:fld>
            <a:endParaRPr lang="hu-HU">
              <a:solidFill>
                <a:prstClr val="black"/>
              </a:solidFill>
            </a:endParaRPr>
          </a:p>
        </p:txBody>
      </p:sp>
    </p:spTree>
    <p:extLst>
      <p:ext uri="{BB962C8B-B14F-4D97-AF65-F5344CB8AC3E}">
        <p14:creationId xmlns:p14="http://schemas.microsoft.com/office/powerpoint/2010/main" val="4137102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hu-HU" smtClean="0"/>
              <a:t>Mintacím szerkesztése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EEB61E72-2234-4F61-A017-125CDB4DDD09}" type="datetime1">
              <a:rPr lang="hu-HU" smtClean="0">
                <a:solidFill>
                  <a:prstClr val="white"/>
                </a:solidFill>
              </a:rPr>
              <a:t>2020. 10. 22.</a:t>
            </a:fld>
            <a:endParaRPr lang="hu-HU">
              <a:solidFill>
                <a:prstClr val="white"/>
              </a:solidFill>
            </a:endParaRPr>
          </a:p>
        </p:txBody>
      </p:sp>
      <p:sp>
        <p:nvSpPr>
          <p:cNvPr id="6" name="Footer Placeholder 5"/>
          <p:cNvSpPr>
            <a:spLocks noGrp="1"/>
          </p:cNvSpPr>
          <p:nvPr>
            <p:ph type="ftr" sz="quarter" idx="11"/>
          </p:nvPr>
        </p:nvSpPr>
        <p:spPr/>
        <p:txBody>
          <a:bodyPr/>
          <a:lstStyle/>
          <a:p>
            <a:r>
              <a:rPr lang="en-US" smtClean="0">
                <a:solidFill>
                  <a:prstClr val="white"/>
                </a:solidFill>
              </a:rPr>
              <a:t>© Anita BALOGH coordinator of professional training</a:t>
            </a:r>
            <a:endParaRPr lang="hu-HU">
              <a:solidFill>
                <a:prstClr val="white"/>
              </a:solidFill>
            </a:endParaRPr>
          </a:p>
        </p:txBody>
      </p:sp>
      <p:sp>
        <p:nvSpPr>
          <p:cNvPr id="7" name="Slide Number Placeholder 6"/>
          <p:cNvSpPr>
            <a:spLocks noGrp="1"/>
          </p:cNvSpPr>
          <p:nvPr>
            <p:ph type="sldNum" sz="quarter" idx="12"/>
          </p:nvPr>
        </p:nvSpPr>
        <p:spPr/>
        <p:txBody>
          <a:bodyPr/>
          <a:lstStyle/>
          <a:p>
            <a:fld id="{DDDB1D72-FD5E-449C-A93B-E7CFDDC9E920}" type="slidenum">
              <a:rPr lang="hu-HU" smtClean="0">
                <a:solidFill>
                  <a:prstClr val="white"/>
                </a:solidFill>
              </a:rPr>
              <a:pPr/>
              <a:t>‹#›</a:t>
            </a:fld>
            <a:endParaRPr lang="hu-HU">
              <a:solidFill>
                <a:prstClr val="white"/>
              </a:solidFill>
            </a:endParaRPr>
          </a:p>
        </p:txBody>
      </p:sp>
    </p:spTree>
    <p:extLst>
      <p:ext uri="{BB962C8B-B14F-4D97-AF65-F5344CB8AC3E}">
        <p14:creationId xmlns:p14="http://schemas.microsoft.com/office/powerpoint/2010/main" val="269473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u-HU" smtClean="0"/>
              <a:t>Mintacím szerkesztése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E8B2141-B710-47BC-B883-C4063F1752A5}" type="datetime1">
              <a:rPr lang="hu-HU" smtClean="0">
                <a:solidFill>
                  <a:prstClr val="black"/>
                </a:solidFill>
              </a:rPr>
              <a:t>2020. 10. 22.</a:t>
            </a:fld>
            <a:endParaRPr lang="hu-HU">
              <a:solidFill>
                <a:prstClr val="black"/>
              </a:solidFill>
            </a:endParaRP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solidFill>
                  <a:prstClr val="black"/>
                </a:solidFill>
              </a:rPr>
              <a:t>© Anita BALOGH coordinator of professional training</a:t>
            </a:r>
            <a:endParaRPr lang="hu-HU">
              <a:solidFill>
                <a:prstClr val="black"/>
              </a:solidFill>
            </a:endParaRP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DDB1D72-FD5E-449C-A93B-E7CFDDC9E920}" type="slidenum">
              <a:rPr lang="hu-HU" smtClean="0">
                <a:solidFill>
                  <a:prstClr val="black"/>
                </a:solidFill>
              </a:rPr>
              <a:pPr/>
              <a:t>‹#›</a:t>
            </a:fld>
            <a:endParaRPr lang="hu-HU">
              <a:solidFill>
                <a:prstClr val="black"/>
              </a:solidFill>
            </a:endParaRP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86832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Cím 1"/>
          <p:cNvSpPr>
            <a:spLocks noGrp="1"/>
          </p:cNvSpPr>
          <p:nvPr>
            <p:ph type="ctrTitle"/>
          </p:nvPr>
        </p:nvSpPr>
        <p:spPr>
          <a:xfrm>
            <a:off x="1097280" y="1234400"/>
            <a:ext cx="10332720" cy="1776430"/>
          </a:xfrm>
        </p:spPr>
        <p:txBody>
          <a:bodyPr>
            <a:noAutofit/>
          </a:bodyPr>
          <a:lstStyle/>
          <a:p>
            <a:pPr algn="ctr">
              <a:lnSpc>
                <a:spcPct val="150000"/>
              </a:lnSpc>
            </a:pPr>
            <a:r>
              <a:rPr lang="en-GB" sz="4400" b="1" cap="all" dirty="0" smtClean="0">
                <a:solidFill>
                  <a:srgbClr val="C00000"/>
                </a:solidFill>
                <a:latin typeface="Times New Roman" panose="02020603050405020304" pitchFamily="18" charset="0"/>
                <a:cs typeface="Times New Roman" panose="02020603050405020304" pitchFamily="18" charset="0"/>
              </a:rPr>
              <a:t>Professional Practice at the</a:t>
            </a:r>
            <a:r>
              <a:rPr lang="hu-HU" sz="4400" b="1" cap="all" dirty="0" smtClean="0">
                <a:solidFill>
                  <a:srgbClr val="C00000"/>
                </a:solidFill>
                <a:latin typeface="Times New Roman" panose="02020603050405020304" pitchFamily="18" charset="0"/>
                <a:cs typeface="Times New Roman" panose="02020603050405020304" pitchFamily="18" charset="0"/>
              </a:rPr>
              <a:t/>
            </a:r>
            <a:br>
              <a:rPr lang="hu-HU" sz="4400" b="1" cap="all" dirty="0" smtClean="0">
                <a:solidFill>
                  <a:srgbClr val="C00000"/>
                </a:solidFill>
                <a:latin typeface="Times New Roman" panose="02020603050405020304" pitchFamily="18" charset="0"/>
                <a:cs typeface="Times New Roman" panose="02020603050405020304" pitchFamily="18" charset="0"/>
              </a:rPr>
            </a:br>
            <a:r>
              <a:rPr lang="en-GB" sz="4400" b="1" cap="all" dirty="0" smtClean="0">
                <a:solidFill>
                  <a:srgbClr val="C00000"/>
                </a:solidFill>
                <a:latin typeface="Times New Roman" panose="02020603050405020304" pitchFamily="18" charset="0"/>
                <a:cs typeface="Times New Roman" panose="02020603050405020304" pitchFamily="18" charset="0"/>
              </a:rPr>
              <a:t> Faculty of Informatics</a:t>
            </a:r>
            <a:endParaRPr lang="en-GB" sz="4400" b="1" cap="all" dirty="0">
              <a:solidFill>
                <a:srgbClr val="C00000"/>
              </a:solidFill>
              <a:latin typeface="Times New Roman" panose="02020603050405020304" pitchFamily="18" charset="0"/>
              <a:cs typeface="Times New Roman" panose="02020603050405020304" pitchFamily="18" charset="0"/>
            </a:endParaRPr>
          </a:p>
        </p:txBody>
      </p:sp>
      <p:sp>
        <p:nvSpPr>
          <p:cNvPr id="3" name="Alcím 2"/>
          <p:cNvSpPr>
            <a:spLocks noGrp="1"/>
          </p:cNvSpPr>
          <p:nvPr>
            <p:ph type="subTitle" idx="1"/>
          </p:nvPr>
        </p:nvSpPr>
        <p:spPr>
          <a:xfrm>
            <a:off x="6955604" y="4412173"/>
            <a:ext cx="4216701" cy="1373485"/>
          </a:xfrm>
        </p:spPr>
        <p:txBody>
          <a:bodyPr>
            <a:noAutofit/>
          </a:bodyPr>
          <a:lstStyle/>
          <a:p>
            <a:pPr algn="ctr"/>
            <a:r>
              <a:rPr lang="en-US" sz="1600" b="1" cap="none" dirty="0" smtClean="0">
                <a:solidFill>
                  <a:srgbClr val="C00000"/>
                </a:solidFill>
                <a:latin typeface="Times New Roman" panose="02020603050405020304" pitchFamily="18" charset="0"/>
                <a:cs typeface="Times New Roman" panose="02020603050405020304" pitchFamily="18" charset="0"/>
              </a:rPr>
              <a:t>Anita B</a:t>
            </a:r>
            <a:r>
              <a:rPr lang="hu-HU" sz="1600" b="1" cap="none" dirty="0" smtClean="0">
                <a:solidFill>
                  <a:srgbClr val="C00000"/>
                </a:solidFill>
                <a:latin typeface="Times New Roman" panose="02020603050405020304" pitchFamily="18" charset="0"/>
                <a:cs typeface="Times New Roman" panose="02020603050405020304" pitchFamily="18" charset="0"/>
              </a:rPr>
              <a:t>ALGH</a:t>
            </a:r>
            <a:br>
              <a:rPr lang="hu-HU" sz="1600" b="1" cap="none" dirty="0" smtClean="0">
                <a:solidFill>
                  <a:srgbClr val="C00000"/>
                </a:solidFill>
                <a:latin typeface="Times New Roman" panose="02020603050405020304" pitchFamily="18" charset="0"/>
                <a:cs typeface="Times New Roman" panose="02020603050405020304" pitchFamily="18" charset="0"/>
              </a:rPr>
            </a:br>
            <a:r>
              <a:rPr lang="en-US" sz="1600" b="1" cap="none" dirty="0" smtClean="0">
                <a:solidFill>
                  <a:srgbClr val="C00000"/>
                </a:solidFill>
                <a:latin typeface="Times New Roman" panose="02020603050405020304" pitchFamily="18" charset="0"/>
                <a:cs typeface="Times New Roman" panose="02020603050405020304" pitchFamily="18" charset="0"/>
              </a:rPr>
              <a:t>coordinator </a:t>
            </a:r>
            <a:r>
              <a:rPr lang="en-US" sz="1600" b="1" cap="none" dirty="0">
                <a:solidFill>
                  <a:srgbClr val="C00000"/>
                </a:solidFill>
                <a:latin typeface="Times New Roman" panose="02020603050405020304" pitchFamily="18" charset="0"/>
                <a:cs typeface="Times New Roman" panose="02020603050405020304" pitchFamily="18" charset="0"/>
              </a:rPr>
              <a:t>of professional </a:t>
            </a:r>
            <a:r>
              <a:rPr lang="en-US" sz="1600" b="1" cap="none" dirty="0" smtClean="0">
                <a:solidFill>
                  <a:srgbClr val="C00000"/>
                </a:solidFill>
                <a:latin typeface="Times New Roman" panose="02020603050405020304" pitchFamily="18" charset="0"/>
                <a:cs typeface="Times New Roman" panose="02020603050405020304" pitchFamily="18" charset="0"/>
              </a:rPr>
              <a:t>practice</a:t>
            </a:r>
            <a:r>
              <a:rPr lang="hu-HU" sz="1600" b="1" cap="none" dirty="0" smtClean="0">
                <a:solidFill>
                  <a:srgbClr val="C00000"/>
                </a:solidFill>
                <a:latin typeface="Times New Roman" panose="02020603050405020304" pitchFamily="18" charset="0"/>
                <a:cs typeface="Times New Roman" panose="02020603050405020304" pitchFamily="18" charset="0"/>
              </a:rPr>
              <a:t/>
            </a:r>
            <a:br>
              <a:rPr lang="hu-HU" sz="1600" b="1" cap="none" dirty="0" smtClean="0">
                <a:solidFill>
                  <a:srgbClr val="C00000"/>
                </a:solidFill>
                <a:latin typeface="Times New Roman" panose="02020603050405020304" pitchFamily="18" charset="0"/>
                <a:cs typeface="Times New Roman" panose="02020603050405020304" pitchFamily="18" charset="0"/>
              </a:rPr>
            </a:br>
            <a:r>
              <a:rPr lang="en-US" sz="1600" cap="none" dirty="0" smtClean="0">
                <a:solidFill>
                  <a:srgbClr val="C00000"/>
                </a:solidFill>
                <a:latin typeface="Times New Roman" panose="02020603050405020304" pitchFamily="18" charset="0"/>
                <a:cs typeface="Times New Roman" panose="02020603050405020304" pitchFamily="18" charset="0"/>
              </a:rPr>
              <a:t>University </a:t>
            </a:r>
            <a:r>
              <a:rPr lang="en-US" sz="1600" cap="none" dirty="0">
                <a:solidFill>
                  <a:srgbClr val="C00000"/>
                </a:solidFill>
                <a:latin typeface="Times New Roman" panose="02020603050405020304" pitchFamily="18" charset="0"/>
                <a:cs typeface="Times New Roman" panose="02020603050405020304" pitchFamily="18" charset="0"/>
              </a:rPr>
              <a:t>of </a:t>
            </a:r>
            <a:r>
              <a:rPr lang="en-US" sz="1600" cap="none" dirty="0" smtClean="0">
                <a:solidFill>
                  <a:srgbClr val="C00000"/>
                </a:solidFill>
                <a:latin typeface="Times New Roman" panose="02020603050405020304" pitchFamily="18" charset="0"/>
                <a:cs typeface="Times New Roman" panose="02020603050405020304" pitchFamily="18" charset="0"/>
              </a:rPr>
              <a:t>Debrecen</a:t>
            </a:r>
            <a:r>
              <a:rPr lang="hu-HU" sz="1600" cap="none" dirty="0" smtClean="0">
                <a:solidFill>
                  <a:srgbClr val="C00000"/>
                </a:solidFill>
                <a:latin typeface="Times New Roman" panose="02020603050405020304" pitchFamily="18" charset="0"/>
                <a:cs typeface="Times New Roman" panose="02020603050405020304" pitchFamily="18" charset="0"/>
              </a:rPr>
              <a:t/>
            </a:r>
            <a:br>
              <a:rPr lang="hu-HU" sz="1600" cap="none" dirty="0" smtClean="0">
                <a:solidFill>
                  <a:srgbClr val="C00000"/>
                </a:solidFill>
                <a:latin typeface="Times New Roman" panose="02020603050405020304" pitchFamily="18" charset="0"/>
                <a:cs typeface="Times New Roman" panose="02020603050405020304" pitchFamily="18" charset="0"/>
              </a:rPr>
            </a:br>
            <a:r>
              <a:rPr lang="en-US" sz="1600" cap="none" dirty="0" smtClean="0">
                <a:solidFill>
                  <a:srgbClr val="C00000"/>
                </a:solidFill>
                <a:latin typeface="Times New Roman" panose="02020603050405020304" pitchFamily="18" charset="0"/>
                <a:cs typeface="Times New Roman" panose="02020603050405020304" pitchFamily="18" charset="0"/>
              </a:rPr>
              <a:t>Faculty </a:t>
            </a:r>
            <a:r>
              <a:rPr lang="en-US" sz="1600" cap="none" dirty="0">
                <a:solidFill>
                  <a:srgbClr val="C00000"/>
                </a:solidFill>
                <a:latin typeface="Times New Roman" panose="02020603050405020304" pitchFamily="18" charset="0"/>
                <a:cs typeface="Times New Roman" panose="02020603050405020304" pitchFamily="18" charset="0"/>
              </a:rPr>
              <a:t>of </a:t>
            </a:r>
            <a:r>
              <a:rPr lang="en-US" sz="1600" cap="none" dirty="0" smtClean="0">
                <a:solidFill>
                  <a:srgbClr val="C00000"/>
                </a:solidFill>
                <a:latin typeface="Times New Roman" panose="02020603050405020304" pitchFamily="18" charset="0"/>
                <a:cs typeface="Times New Roman" panose="02020603050405020304" pitchFamily="18" charset="0"/>
              </a:rPr>
              <a:t>Informatics</a:t>
            </a:r>
            <a:r>
              <a:rPr lang="hu-HU" sz="1600" cap="none" dirty="0" smtClean="0">
                <a:solidFill>
                  <a:srgbClr val="C00000"/>
                </a:solidFill>
                <a:latin typeface="Times New Roman" panose="02020603050405020304" pitchFamily="18" charset="0"/>
                <a:cs typeface="Times New Roman" panose="02020603050405020304" pitchFamily="18" charset="0"/>
              </a:rPr>
              <a:t/>
            </a:r>
            <a:br>
              <a:rPr lang="hu-HU" sz="1600" cap="none" dirty="0" smtClean="0">
                <a:solidFill>
                  <a:srgbClr val="C00000"/>
                </a:solidFill>
                <a:latin typeface="Times New Roman" panose="02020603050405020304" pitchFamily="18" charset="0"/>
                <a:cs typeface="Times New Roman" panose="02020603050405020304" pitchFamily="18" charset="0"/>
              </a:rPr>
            </a:br>
            <a:r>
              <a:rPr lang="en-US" sz="1600" b="1" cap="none" dirty="0" smtClean="0">
                <a:solidFill>
                  <a:srgbClr val="C00000"/>
                </a:solidFill>
                <a:latin typeface="Times New Roman" panose="02020603050405020304" pitchFamily="18" charset="0"/>
                <a:cs typeface="Times New Roman" panose="02020603050405020304" pitchFamily="18" charset="0"/>
              </a:rPr>
              <a:t>szakmaigyakorlat@inf.unideb.hu</a:t>
            </a:r>
            <a:endParaRPr lang="en-US" sz="1600" b="1" cap="none" dirty="0">
              <a:solidFill>
                <a:srgbClr val="C00000"/>
              </a:solidFill>
              <a:latin typeface="Times New Roman" panose="02020603050405020304" pitchFamily="18" charset="0"/>
              <a:cs typeface="Times New Roman" panose="02020603050405020304" pitchFamily="18" charset="0"/>
            </a:endParaRPr>
          </a:p>
        </p:txBody>
      </p:sp>
      <p:sp>
        <p:nvSpPr>
          <p:cNvPr id="5" name="Dátum helye 4"/>
          <p:cNvSpPr>
            <a:spLocks noGrp="1"/>
          </p:cNvSpPr>
          <p:nvPr>
            <p:ph type="dt" sz="half" idx="10"/>
          </p:nvPr>
        </p:nvSpPr>
        <p:spPr/>
        <p:txBody>
          <a:bodyPr/>
          <a:lstStyle/>
          <a:p>
            <a:fld id="{0BC88781-D135-47A0-AF11-AEB23EB48209}" type="datetime1">
              <a:rPr lang="hu-HU" smtClean="0"/>
              <a:t>2020. 10. 22.</a:t>
            </a:fld>
            <a:endParaRPr lang="hu-HU"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0087" y="4236108"/>
            <a:ext cx="1730375" cy="172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6" name="Élőláb helye 5"/>
          <p:cNvSpPr>
            <a:spLocks noGrp="1"/>
          </p:cNvSpPr>
          <p:nvPr>
            <p:ph type="ftr" sz="quarter" idx="11"/>
          </p:nvPr>
        </p:nvSpPr>
        <p:spPr/>
        <p:txBody>
          <a:bodyPr/>
          <a:lstStyle/>
          <a:p>
            <a:r>
              <a:rPr lang="en-US" smtClean="0">
                <a:solidFill>
                  <a:srgbClr val="2DA2BF">
                    <a:tint val="20000"/>
                  </a:srgbClr>
                </a:solidFill>
              </a:rPr>
              <a:t>© Anita BALOGH coordinator of professional training</a:t>
            </a:r>
            <a:endParaRPr lang="hu-HU">
              <a:solidFill>
                <a:srgbClr val="2DA2BF">
                  <a:tint val="20000"/>
                </a:srgbClr>
              </a:solidFill>
            </a:endParaRPr>
          </a:p>
        </p:txBody>
      </p:sp>
      <p:pic>
        <p:nvPicPr>
          <p:cNvPr id="7" name="Kép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50263" y="4412173"/>
            <a:ext cx="1440000" cy="1440000"/>
          </a:xfrm>
          <a:prstGeom prst="rect">
            <a:avLst/>
          </a:prstGeom>
        </p:spPr>
      </p:pic>
    </p:spTree>
    <p:extLst>
      <p:ext uri="{BB962C8B-B14F-4D97-AF65-F5344CB8AC3E}">
        <p14:creationId xmlns:p14="http://schemas.microsoft.com/office/powerpoint/2010/main" val="1253974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US" sz="4400" b="1" dirty="0">
                <a:latin typeface="Times New Roman" panose="02020603050405020304" pitchFamily="18" charset="0"/>
                <a:cs typeface="Times New Roman" panose="02020603050405020304" pitchFamily="18" charset="0"/>
              </a:rPr>
              <a:t>The precondition for applying to </a:t>
            </a:r>
            <a:r>
              <a:rPr lang="en-GB" sz="4400" b="1" dirty="0">
                <a:effectLst/>
                <a:latin typeface="Times New Roman" panose="02020603050405020304" pitchFamily="18" charset="0"/>
                <a:cs typeface="Times New Roman" panose="02020603050405020304" pitchFamily="18" charset="0"/>
              </a:rPr>
              <a:t>Professional 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972589" y="2009774"/>
            <a:ext cx="10246822" cy="3938299"/>
          </a:xfrm>
        </p:spPr>
        <p:txBody>
          <a:bodyPr>
            <a:noAutofit/>
          </a:bodyPr>
          <a:lstStyle/>
          <a:p>
            <a:r>
              <a:rPr lang="hu-HU" sz="2100" b="1" dirty="0" smtClean="0">
                <a:latin typeface="Times New Roman" panose="02020603050405020304" pitchFamily="18" charset="0"/>
                <a:cs typeface="Times New Roman" panose="02020603050405020304" pitchFamily="18" charset="0"/>
              </a:rPr>
              <a:t>Computer </a:t>
            </a:r>
            <a:r>
              <a:rPr lang="hu-HU" sz="2100" b="1" dirty="0">
                <a:latin typeface="Times New Roman" panose="02020603050405020304" pitchFamily="18" charset="0"/>
                <a:cs typeface="Times New Roman" panose="02020603050405020304" pitchFamily="18" charset="0"/>
              </a:rPr>
              <a:t>Science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High</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level</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languages</a:t>
            </a:r>
            <a:r>
              <a:rPr lang="hu-HU" sz="2100" dirty="0">
                <a:latin typeface="Times New Roman" panose="02020603050405020304" pitchFamily="18" charset="0"/>
                <a:cs typeface="Times New Roman" panose="02020603050405020304" pitchFamily="18" charset="0"/>
              </a:rPr>
              <a:t> 2, </a:t>
            </a:r>
            <a:r>
              <a:rPr lang="hu-HU" sz="2100" dirty="0" err="1">
                <a:latin typeface="Times New Roman" panose="02020603050405020304" pitchFamily="18" charset="0"/>
                <a:cs typeface="Times New Roman" panose="02020603050405020304" pitchFamily="18" charset="0"/>
              </a:rPr>
              <a:t>Database</a:t>
            </a:r>
            <a:r>
              <a:rPr lang="hu-HU" sz="2100" dirty="0">
                <a:latin typeface="Times New Roman" panose="02020603050405020304" pitchFamily="18" charset="0"/>
                <a:cs typeface="Times New Roman" panose="02020603050405020304" pitchFamily="18" charset="0"/>
              </a:rPr>
              <a:t> Systems</a:t>
            </a:r>
          </a:p>
          <a:p>
            <a:r>
              <a:rPr lang="hu-HU" sz="2100" b="1" dirty="0">
                <a:latin typeface="Times New Roman" panose="02020603050405020304" pitchFamily="18" charset="0"/>
                <a:cs typeface="Times New Roman" panose="02020603050405020304" pitchFamily="18" charset="0"/>
              </a:rPr>
              <a:t>Business </a:t>
            </a:r>
            <a:r>
              <a:rPr lang="hu-HU" sz="2100" b="1" dirty="0" err="1">
                <a:latin typeface="Times New Roman" panose="02020603050405020304" pitchFamily="18" charset="0"/>
                <a:cs typeface="Times New Roman" panose="02020603050405020304" pitchFamily="18" charset="0"/>
              </a:rPr>
              <a:t>informatics</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High</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level</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languages</a:t>
            </a:r>
            <a:r>
              <a:rPr lang="hu-HU" sz="2100" dirty="0">
                <a:latin typeface="Times New Roman" panose="02020603050405020304" pitchFamily="18" charset="0"/>
                <a:cs typeface="Times New Roman" panose="02020603050405020304" pitchFamily="18" charset="0"/>
              </a:rPr>
              <a:t> 2, Accounting 1,</a:t>
            </a:r>
          </a:p>
          <a:p>
            <a:r>
              <a:rPr lang="hu-HU" sz="2100" b="1" dirty="0">
                <a:latin typeface="Times New Roman" panose="02020603050405020304" pitchFamily="18" charset="0"/>
                <a:cs typeface="Times New Roman" panose="02020603050405020304" pitchFamily="18" charset="0"/>
              </a:rPr>
              <a:t>Computer Science </a:t>
            </a:r>
            <a:r>
              <a:rPr lang="hu-HU" sz="2100" b="1" dirty="0" err="1">
                <a:latin typeface="Times New Roman" panose="02020603050405020304" pitchFamily="18" charset="0"/>
                <a:cs typeface="Times New Roman" panose="02020603050405020304" pitchFamily="18" charset="0"/>
              </a:rPr>
              <a:t>Engineering</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High</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level</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languages</a:t>
            </a:r>
            <a:r>
              <a:rPr lang="hu-HU" sz="2100" dirty="0">
                <a:latin typeface="Times New Roman" panose="02020603050405020304" pitchFamily="18" charset="0"/>
                <a:cs typeface="Times New Roman" panose="02020603050405020304" pitchFamily="18" charset="0"/>
              </a:rPr>
              <a:t> 2, Network </a:t>
            </a:r>
            <a:r>
              <a:rPr lang="hu-HU" sz="2100" dirty="0" err="1">
                <a:latin typeface="Times New Roman" panose="02020603050405020304" pitchFamily="18" charset="0"/>
                <a:cs typeface="Times New Roman" panose="02020603050405020304" pitchFamily="18" charset="0"/>
              </a:rPr>
              <a:t>architecture</a:t>
            </a:r>
            <a:r>
              <a:rPr lang="hu-HU" sz="2100" dirty="0">
                <a:latin typeface="Times New Roman" panose="02020603050405020304" pitchFamily="18" charset="0"/>
                <a:cs typeface="Times New Roman" panose="02020603050405020304" pitchFamily="18" charset="0"/>
              </a:rPr>
              <a:t>.</a:t>
            </a:r>
          </a:p>
          <a:p>
            <a:r>
              <a:rPr lang="hu-HU" sz="2100" b="1" dirty="0">
                <a:latin typeface="Times New Roman" panose="02020603050405020304" pitchFamily="18" charset="0"/>
                <a:cs typeface="Times New Roman" panose="02020603050405020304" pitchFamily="18" charset="0"/>
              </a:rPr>
              <a:t>Computer Science </a:t>
            </a:r>
            <a:r>
              <a:rPr lang="hu-HU" sz="2100" b="1" dirty="0" err="1">
                <a:latin typeface="Times New Roman" panose="02020603050405020304" pitchFamily="18" charset="0"/>
                <a:cs typeface="Times New Roman" panose="02020603050405020304" pitchFamily="18" charset="0"/>
              </a:rPr>
              <a:t>MSc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Students</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may</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apply</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for</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internship</a:t>
            </a:r>
            <a:r>
              <a:rPr lang="hu-HU" sz="2100"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from</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the</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second</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semester</a:t>
            </a:r>
            <a:r>
              <a:rPr lang="hu-HU" sz="2100" dirty="0" smtClean="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53303E91-B519-4CFA-906D-FDA568A30194}"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2494205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The precondition for applying to </a:t>
            </a:r>
            <a:r>
              <a:rPr lang="en-GB" b="1" dirty="0">
                <a:latin typeface="Times New Roman" panose="02020603050405020304" pitchFamily="18" charset="0"/>
                <a:cs typeface="Times New Roman" panose="02020603050405020304" pitchFamily="18" charset="0"/>
              </a:rPr>
              <a:t>Professional Practice</a:t>
            </a:r>
            <a:endParaRPr lang="hu-HU" dirty="0"/>
          </a:p>
        </p:txBody>
      </p:sp>
      <p:sp>
        <p:nvSpPr>
          <p:cNvPr id="3" name="Tartalom helye 2"/>
          <p:cNvSpPr>
            <a:spLocks noGrp="1"/>
          </p:cNvSpPr>
          <p:nvPr>
            <p:ph idx="1"/>
          </p:nvPr>
        </p:nvSpPr>
        <p:spPr/>
        <p:txBody>
          <a:bodyPr>
            <a:normAutofit lnSpcReduction="10000"/>
          </a:bodyPr>
          <a:lstStyle/>
          <a:p>
            <a:pPr algn="ctr">
              <a:lnSpc>
                <a:spcPct val="120000"/>
              </a:lnSpc>
            </a:pPr>
            <a:r>
              <a:rPr lang="hu-HU" sz="2100" b="1" u="sng" dirty="0" smtClean="0">
                <a:latin typeface="Times New Roman" panose="02020603050405020304" pitchFamily="18" charset="0"/>
                <a:cs typeface="Times New Roman" panose="02020603050405020304" pitchFamily="18" charset="0"/>
              </a:rPr>
              <a:t>The</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precondition</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for</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applying</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to</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internship</a:t>
            </a:r>
            <a:r>
              <a:rPr lang="hu-HU" sz="2100" b="1" u="sng" dirty="0">
                <a:latin typeface="Times New Roman" panose="02020603050405020304" pitchFamily="18" charset="0"/>
                <a:cs typeface="Times New Roman" panose="02020603050405020304" pitchFamily="18" charset="0"/>
              </a:rPr>
              <a:t> </a:t>
            </a:r>
            <a:r>
              <a:rPr lang="hu-HU" sz="2100" b="1" u="sng" dirty="0" err="1">
                <a:latin typeface="Times New Roman" panose="02020603050405020304" pitchFamily="18" charset="0"/>
                <a:cs typeface="Times New Roman" panose="02020603050405020304" pitchFamily="18" charset="0"/>
              </a:rPr>
              <a:t>for</a:t>
            </a:r>
            <a:r>
              <a:rPr lang="hu-HU" sz="2100" b="1" u="sng" dirty="0">
                <a:latin typeface="Times New Roman" panose="02020603050405020304" pitchFamily="18" charset="0"/>
                <a:cs typeface="Times New Roman" panose="02020603050405020304" pitchFamily="18" charset="0"/>
              </a:rPr>
              <a:t> </a:t>
            </a:r>
            <a:r>
              <a:rPr lang="hu-HU" sz="2100" b="1" u="sng" dirty="0">
                <a:solidFill>
                  <a:srgbClr val="FF0000"/>
                </a:solidFill>
                <a:latin typeface="Times New Roman" panose="02020603050405020304" pitchFamily="18" charset="0"/>
                <a:cs typeface="Times New Roman" panose="02020603050405020304" pitchFamily="18" charset="0"/>
              </a:rPr>
              <a:t>2017 </a:t>
            </a:r>
            <a:r>
              <a:rPr lang="hu-HU" sz="2100" b="1" u="sng" dirty="0" err="1">
                <a:solidFill>
                  <a:srgbClr val="FF0000"/>
                </a:solidFill>
                <a:latin typeface="Times New Roman" panose="02020603050405020304" pitchFamily="18" charset="0"/>
                <a:cs typeface="Times New Roman" panose="02020603050405020304" pitchFamily="18" charset="0"/>
              </a:rPr>
              <a:t>September</a:t>
            </a:r>
            <a:r>
              <a:rPr lang="hu-HU" sz="2100" b="1" u="sng" dirty="0">
                <a:solidFill>
                  <a:srgbClr val="FF0000"/>
                </a:solidFill>
                <a:latin typeface="Times New Roman" panose="02020603050405020304" pitchFamily="18" charset="0"/>
                <a:cs typeface="Times New Roman" panose="02020603050405020304" pitchFamily="18" charset="0"/>
              </a:rPr>
              <a:t> starting </a:t>
            </a:r>
            <a:r>
              <a:rPr lang="hu-HU" sz="2100" b="1" u="sng" dirty="0" err="1">
                <a:solidFill>
                  <a:srgbClr val="FF0000"/>
                </a:solidFill>
                <a:latin typeface="Times New Roman" panose="02020603050405020304" pitchFamily="18" charset="0"/>
                <a:cs typeface="Times New Roman" panose="02020603050405020304" pitchFamily="18" charset="0"/>
              </a:rPr>
              <a:t>students</a:t>
            </a:r>
            <a:r>
              <a:rPr lang="hu-HU" sz="2100" b="1" u="sng" dirty="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nSpc>
                <a:spcPct val="120000"/>
              </a:lnSpc>
            </a:pPr>
            <a:r>
              <a:rPr lang="hu-HU" sz="2100" b="1" dirty="0">
                <a:latin typeface="Times New Roman" panose="02020603050405020304" pitchFamily="18" charset="0"/>
                <a:cs typeface="Times New Roman" panose="02020603050405020304" pitchFamily="18" charset="0"/>
              </a:rPr>
              <a:t>Computer Science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High-level</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languages</a:t>
            </a:r>
            <a:r>
              <a:rPr lang="hu-HU" sz="2100" dirty="0">
                <a:latin typeface="Times New Roman" panose="02020603050405020304" pitchFamily="18" charset="0"/>
                <a:cs typeface="Times New Roman" panose="02020603050405020304" pitchFamily="18" charset="0"/>
              </a:rPr>
              <a:t> 2, </a:t>
            </a:r>
            <a:r>
              <a:rPr lang="hu-HU" sz="2100" dirty="0" err="1">
                <a:latin typeface="Times New Roman" panose="02020603050405020304" pitchFamily="18" charset="0"/>
                <a:cs typeface="Times New Roman" panose="02020603050405020304" pitchFamily="18" charset="0"/>
              </a:rPr>
              <a:t>Database</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systems</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Database</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systems</a:t>
            </a:r>
            <a:r>
              <a:rPr lang="hu-HU" sz="2100" dirty="0">
                <a:latin typeface="Times New Roman" panose="02020603050405020304" pitchFamily="18" charset="0"/>
                <a:cs typeface="Times New Roman" panose="02020603050405020304" pitchFamily="18" charset="0"/>
              </a:rPr>
              <a:t> labor</a:t>
            </a:r>
          </a:p>
          <a:p>
            <a:pPr>
              <a:lnSpc>
                <a:spcPct val="120000"/>
              </a:lnSpc>
            </a:pPr>
            <a:r>
              <a:rPr lang="hu-HU" sz="2100" b="1" dirty="0">
                <a:latin typeface="Times New Roman" panose="02020603050405020304" pitchFamily="18" charset="0"/>
                <a:cs typeface="Times New Roman" panose="02020603050405020304" pitchFamily="18" charset="0"/>
              </a:rPr>
              <a:t>Business </a:t>
            </a:r>
            <a:r>
              <a:rPr lang="hu-HU" sz="2100" b="1" dirty="0" err="1">
                <a:latin typeface="Times New Roman" panose="02020603050405020304" pitchFamily="18" charset="0"/>
                <a:cs typeface="Times New Roman" panose="02020603050405020304" pitchFamily="18" charset="0"/>
              </a:rPr>
              <a:t>Informatics</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2, International </a:t>
            </a:r>
            <a:r>
              <a:rPr lang="hu-HU" sz="2100" dirty="0" err="1">
                <a:latin typeface="Times New Roman" panose="02020603050405020304" pitchFamily="18" charset="0"/>
                <a:cs typeface="Times New Roman" panose="02020603050405020304" pitchFamily="18" charset="0"/>
              </a:rPr>
              <a:t>financial</a:t>
            </a:r>
            <a:r>
              <a:rPr lang="hu-HU" sz="2100" dirty="0">
                <a:latin typeface="Times New Roman" panose="02020603050405020304" pitchFamily="18" charset="0"/>
                <a:cs typeface="Times New Roman" panose="02020603050405020304" pitchFamily="18" charset="0"/>
              </a:rPr>
              <a:t> accounting</a:t>
            </a:r>
          </a:p>
          <a:p>
            <a:pPr>
              <a:lnSpc>
                <a:spcPct val="120000"/>
              </a:lnSpc>
            </a:pPr>
            <a:r>
              <a:rPr lang="hu-HU" sz="2100" b="1" dirty="0">
                <a:latin typeface="Times New Roman" panose="02020603050405020304" pitchFamily="18" charset="0"/>
                <a:cs typeface="Times New Roman" panose="02020603050405020304" pitchFamily="18" charset="0"/>
              </a:rPr>
              <a:t>Computer Science </a:t>
            </a:r>
            <a:r>
              <a:rPr lang="hu-HU" sz="2100" b="1" dirty="0" err="1">
                <a:latin typeface="Times New Roman" panose="02020603050405020304" pitchFamily="18" charset="0"/>
                <a:cs typeface="Times New Roman" panose="02020603050405020304" pitchFamily="18" charset="0"/>
              </a:rPr>
              <a:t>Engineering</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BSc</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dirty="0" err="1">
                <a:latin typeface="Times New Roman" panose="02020603050405020304" pitchFamily="18" charset="0"/>
                <a:cs typeface="Times New Roman" panose="02020603050405020304" pitchFamily="18" charset="0"/>
              </a:rPr>
              <a:t>Programming</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languages</a:t>
            </a:r>
            <a:r>
              <a:rPr lang="hu-HU" sz="2100" dirty="0">
                <a:latin typeface="Times New Roman" panose="02020603050405020304" pitchFamily="18" charset="0"/>
                <a:cs typeface="Times New Roman" panose="02020603050405020304" pitchFamily="18" charset="0"/>
              </a:rPr>
              <a:t> 2, Computer </a:t>
            </a:r>
            <a:r>
              <a:rPr lang="hu-HU" sz="2100" dirty="0" err="1">
                <a:latin typeface="Times New Roman" panose="02020603050405020304" pitchFamily="18" charset="0"/>
                <a:cs typeface="Times New Roman" panose="02020603050405020304" pitchFamily="18" charset="0"/>
              </a:rPr>
              <a:t>Networks</a:t>
            </a:r>
            <a:endParaRPr lang="hu-HU" sz="2100" dirty="0">
              <a:latin typeface="Times New Roman" panose="02020603050405020304" pitchFamily="18" charset="0"/>
              <a:cs typeface="Times New Roman" panose="02020603050405020304" pitchFamily="18" charset="0"/>
            </a:endParaRPr>
          </a:p>
          <a:p>
            <a:pPr>
              <a:lnSpc>
                <a:spcPct val="120000"/>
              </a:lnSpc>
            </a:pPr>
            <a:r>
              <a:rPr lang="hu-HU" sz="2100" b="1" dirty="0" err="1" smtClean="0">
                <a:latin typeface="Times New Roman" panose="02020603050405020304" pitchFamily="18" charset="0"/>
                <a:cs typeface="Times New Roman" panose="02020603050405020304" pitchFamily="18" charset="0"/>
              </a:rPr>
              <a:t>All</a:t>
            </a:r>
            <a:r>
              <a:rPr lang="hu-HU" sz="2100" b="1" dirty="0" smtClean="0">
                <a:latin typeface="Times New Roman" panose="02020603050405020304" pitchFamily="18" charset="0"/>
                <a:cs typeface="Times New Roman" panose="02020603050405020304" pitchFamily="18" charset="0"/>
              </a:rPr>
              <a:t> </a:t>
            </a:r>
            <a:r>
              <a:rPr lang="hu-HU" sz="2100" b="1" dirty="0" err="1" smtClean="0">
                <a:latin typeface="Times New Roman" panose="02020603050405020304" pitchFamily="18" charset="0"/>
                <a:cs typeface="Times New Roman" panose="02020603050405020304" pitchFamily="18" charset="0"/>
              </a:rPr>
              <a:t>MSc</a:t>
            </a:r>
            <a:r>
              <a:rPr lang="hu-HU" sz="2100" b="1" dirty="0" smtClean="0">
                <a:latin typeface="Times New Roman" panose="02020603050405020304" pitchFamily="18" charset="0"/>
                <a:cs typeface="Times New Roman" panose="02020603050405020304" pitchFamily="18" charset="0"/>
              </a:rPr>
              <a:t> </a:t>
            </a:r>
            <a:r>
              <a:rPr lang="hu-HU" sz="2100" b="1" dirty="0" err="1" smtClean="0">
                <a:latin typeface="Times New Roman" panose="02020603050405020304" pitchFamily="18" charset="0"/>
                <a:cs typeface="Times New Roman" panose="02020603050405020304" pitchFamily="18" charset="0"/>
              </a:rPr>
              <a:t>students</a:t>
            </a:r>
            <a:r>
              <a:rPr lang="hu-HU" sz="2100" b="1" dirty="0" smtClean="0">
                <a:latin typeface="Times New Roman" panose="02020603050405020304" pitchFamily="18" charset="0"/>
                <a:cs typeface="Times New Roman" panose="02020603050405020304" pitchFamily="18" charset="0"/>
              </a:rPr>
              <a:t> (Computer </a:t>
            </a:r>
            <a:r>
              <a:rPr lang="hu-HU" sz="2100" b="1" dirty="0">
                <a:latin typeface="Times New Roman" panose="02020603050405020304" pitchFamily="18" charset="0"/>
                <a:cs typeface="Times New Roman" panose="02020603050405020304" pitchFamily="18" charset="0"/>
              </a:rPr>
              <a:t>Science </a:t>
            </a:r>
            <a:r>
              <a:rPr lang="hu-HU" sz="2100" b="1" dirty="0" err="1" smtClean="0">
                <a:latin typeface="Times New Roman" panose="02020603050405020304" pitchFamily="18" charset="0"/>
                <a:cs typeface="Times New Roman" panose="02020603050405020304" pitchFamily="18" charset="0"/>
              </a:rPr>
              <a:t>Msc</a:t>
            </a:r>
            <a:r>
              <a:rPr lang="hu-HU" sz="2100" b="1" dirty="0" smtClean="0">
                <a:latin typeface="Times New Roman" panose="02020603050405020304" pitchFamily="18" charset="0"/>
                <a:cs typeface="Times New Roman" panose="02020603050405020304" pitchFamily="18" charset="0"/>
              </a:rPr>
              <a:t> and </a:t>
            </a:r>
            <a:r>
              <a:rPr lang="hu-HU" sz="2100" b="1" dirty="0">
                <a:latin typeface="Times New Roman" panose="02020603050405020304" pitchFamily="18" charset="0"/>
                <a:cs typeface="Times New Roman" panose="02020603050405020304" pitchFamily="18" charset="0"/>
              </a:rPr>
              <a:t>Computer Science </a:t>
            </a:r>
            <a:r>
              <a:rPr lang="hu-HU" sz="2100" b="1" dirty="0" err="1">
                <a:latin typeface="Times New Roman" panose="02020603050405020304" pitchFamily="18" charset="0"/>
                <a:cs typeface="Times New Roman" panose="02020603050405020304" pitchFamily="18" charset="0"/>
              </a:rPr>
              <a:t>Engineering</a:t>
            </a:r>
            <a:r>
              <a:rPr lang="hu-HU" sz="2100" b="1" dirty="0">
                <a:latin typeface="Times New Roman" panose="02020603050405020304" pitchFamily="18" charset="0"/>
                <a:cs typeface="Times New Roman" panose="02020603050405020304" pitchFamily="18" charset="0"/>
              </a:rPr>
              <a:t> </a:t>
            </a:r>
            <a:r>
              <a:rPr lang="hu-HU" sz="2100" b="1" dirty="0" err="1" smtClean="0">
                <a:latin typeface="Times New Roman" panose="02020603050405020304" pitchFamily="18" charset="0"/>
                <a:cs typeface="Times New Roman" panose="02020603050405020304" pitchFamily="18" charset="0"/>
              </a:rPr>
              <a:t>BSc</a:t>
            </a:r>
            <a:r>
              <a:rPr lang="hu-HU" sz="2100" b="1" dirty="0" smtClean="0">
                <a:latin typeface="Times New Roman" panose="02020603050405020304" pitchFamily="18" charset="0"/>
                <a:cs typeface="Times New Roman" panose="02020603050405020304" pitchFamily="18" charset="0"/>
              </a:rPr>
              <a:t>)</a:t>
            </a:r>
            <a:r>
              <a:rPr lang="hu-HU" sz="2100" dirty="0">
                <a:latin typeface="Times New Roman" panose="02020603050405020304" pitchFamily="18" charset="0"/>
                <a:cs typeface="Times New Roman" panose="02020603050405020304" pitchFamily="18" charset="0"/>
              </a:rPr>
              <a:t> </a:t>
            </a:r>
            <a:r>
              <a:rPr lang="hu-HU" sz="2100" dirty="0" err="1" smtClean="0">
                <a:latin typeface="Times New Roman" panose="02020603050405020304" pitchFamily="18" charset="0"/>
                <a:cs typeface="Times New Roman" panose="02020603050405020304" pitchFamily="18" charset="0"/>
              </a:rPr>
              <a:t>may</a:t>
            </a:r>
            <a:r>
              <a:rPr lang="hu-HU" sz="2100" dirty="0" smtClean="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apply</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for</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internship</a:t>
            </a:r>
            <a:r>
              <a:rPr lang="hu-HU" sz="2100"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from</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the</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second</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semester</a:t>
            </a:r>
            <a:r>
              <a:rPr lang="hu-HU" sz="2100" dirty="0">
                <a:latin typeface="Times New Roman" panose="02020603050405020304" pitchFamily="18" charset="0"/>
                <a:cs typeface="Times New Roman" panose="02020603050405020304" pitchFamily="18" charset="0"/>
              </a:rPr>
              <a:t>.</a:t>
            </a:r>
          </a:p>
          <a:p>
            <a:pPr>
              <a:lnSpc>
                <a:spcPct val="120000"/>
              </a:lnSpc>
            </a:pPr>
            <a:endParaRPr lang="hu-HU" dirty="0"/>
          </a:p>
        </p:txBody>
      </p:sp>
      <p:sp>
        <p:nvSpPr>
          <p:cNvPr id="4" name="Dátum helye 3"/>
          <p:cNvSpPr>
            <a:spLocks noGrp="1"/>
          </p:cNvSpPr>
          <p:nvPr>
            <p:ph type="dt" sz="half" idx="10"/>
          </p:nvPr>
        </p:nvSpPr>
        <p:spPr/>
        <p:txBody>
          <a:bodyPr/>
          <a:lstStyle/>
          <a:p>
            <a:fld id="{DAD858F3-40EC-41E9-A70A-7595207E4BBB}"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508634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Application for Professional </a:t>
            </a:r>
            <a:r>
              <a:rPr lang="en-GB" b="1" dirty="0" smtClean="0">
                <a:effectLst/>
                <a:latin typeface="Times New Roman" panose="02020603050405020304" pitchFamily="18" charset="0"/>
                <a:cs typeface="Times New Roman" panose="02020603050405020304" pitchFamily="18" charset="0"/>
              </a:rPr>
              <a:t>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p:txBody>
          <a:bodyPr>
            <a:noAutofit/>
          </a:bodyPr>
          <a:lstStyle/>
          <a:p>
            <a:pPr algn="just">
              <a:lnSpc>
                <a:spcPct val="150000"/>
              </a:lnSpc>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Students </a:t>
            </a:r>
            <a:r>
              <a:rPr lang="en-GB" sz="2100" dirty="0">
                <a:latin typeface="Times New Roman" panose="02020603050405020304" pitchFamily="18" charset="0"/>
                <a:cs typeface="Times New Roman" panose="02020603050405020304" pitchFamily="18" charset="0"/>
              </a:rPr>
              <a:t>must apply for Professional Practice by filling in a form called </a:t>
            </a:r>
            <a:r>
              <a:rPr lang="en-GB" sz="2100" b="1" dirty="0">
                <a:latin typeface="Times New Roman" panose="02020603050405020304" pitchFamily="18" charset="0"/>
                <a:cs typeface="Times New Roman" panose="02020603050405020304" pitchFamily="18" charset="0"/>
              </a:rPr>
              <a:t>Declaration of </a:t>
            </a:r>
            <a:r>
              <a:rPr lang="en-GB" sz="2100" b="1" dirty="0" smtClean="0">
                <a:latin typeface="Times New Roman" panose="02020603050405020304" pitchFamily="18" charset="0"/>
                <a:cs typeface="Times New Roman" panose="02020603050405020304" pitchFamily="18" charset="0"/>
              </a:rPr>
              <a:t>A</a:t>
            </a:r>
            <a:r>
              <a:rPr lang="hu-HU" sz="2100" b="1" dirty="0" err="1" smtClean="0">
                <a:latin typeface="Times New Roman" panose="02020603050405020304" pitchFamily="18" charset="0"/>
                <a:cs typeface="Times New Roman" panose="02020603050405020304" pitchFamily="18" charset="0"/>
              </a:rPr>
              <a:t>cceptance</a:t>
            </a:r>
            <a:r>
              <a:rPr lang="en-GB"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having it signed by the representative of the practice location </a:t>
            </a:r>
            <a:r>
              <a:rPr lang="hu-HU" sz="2100" dirty="0" smtClean="0">
                <a:latin typeface="Times New Roman" panose="02020603050405020304" pitchFamily="18" charset="0"/>
                <a:cs typeface="Times New Roman" panose="02020603050405020304" pitchFamily="18" charset="0"/>
              </a:rPr>
              <a:t>(</a:t>
            </a:r>
            <a:r>
              <a:rPr lang="hu-HU" sz="2100" b="1" dirty="0" smtClean="0">
                <a:solidFill>
                  <a:srgbClr val="FF0000"/>
                </a:solidFill>
                <a:latin typeface="Times New Roman" panose="02020603050405020304" pitchFamily="18" charset="0"/>
                <a:cs typeface="Times New Roman" panose="02020603050405020304" pitchFamily="18" charset="0"/>
              </a:rPr>
              <a:t>t</a:t>
            </a:r>
            <a:r>
              <a:rPr lang="en-US" sz="2100" b="1" dirty="0" smtClean="0">
                <a:solidFill>
                  <a:srgbClr val="FF0000"/>
                </a:solidFill>
                <a:latin typeface="Times New Roman" panose="02020603050405020304" pitchFamily="18" charset="0"/>
                <a:cs typeface="Times New Roman" panose="02020603050405020304" pitchFamily="18" charset="0"/>
              </a:rPr>
              <a:t>he </a:t>
            </a:r>
            <a:r>
              <a:rPr lang="en-US" sz="2100" b="1" dirty="0">
                <a:solidFill>
                  <a:srgbClr val="FF0000"/>
                </a:solidFill>
                <a:latin typeface="Times New Roman" panose="02020603050405020304" pitchFamily="18" charset="0"/>
                <a:cs typeface="Times New Roman" panose="02020603050405020304" pitchFamily="18" charset="0"/>
              </a:rPr>
              <a:t>signature of the supervisor and the CEO, and the company stamp are absolutely </a:t>
            </a:r>
            <a:r>
              <a:rPr lang="en-US" sz="2100" b="1" dirty="0" smtClean="0">
                <a:solidFill>
                  <a:srgbClr val="FF0000"/>
                </a:solidFill>
                <a:latin typeface="Times New Roman" panose="02020603050405020304" pitchFamily="18" charset="0"/>
                <a:cs typeface="Times New Roman" panose="02020603050405020304" pitchFamily="18" charset="0"/>
              </a:rPr>
              <a:t>necessary</a:t>
            </a:r>
            <a:r>
              <a:rPr lang="hu-HU" sz="2100" b="1" dirty="0" smtClean="0">
                <a:solidFill>
                  <a:srgbClr val="FF0000"/>
                </a:solidFill>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and </a:t>
            </a:r>
            <a:r>
              <a:rPr lang="en-GB" sz="2100" dirty="0">
                <a:latin typeface="Times New Roman" panose="02020603050405020304" pitchFamily="18" charset="0"/>
                <a:cs typeface="Times New Roman" panose="02020603050405020304" pitchFamily="18" charset="0"/>
              </a:rPr>
              <a:t>submitting it to </a:t>
            </a:r>
            <a:r>
              <a:rPr lang="en-GB" sz="2100" b="1" dirty="0" smtClean="0">
                <a:latin typeface="Times New Roman" panose="02020603050405020304" pitchFamily="18" charset="0"/>
                <a:cs typeface="Times New Roman" panose="02020603050405020304" pitchFamily="18" charset="0"/>
              </a:rPr>
              <a:t>coordinator of professional practice</a:t>
            </a:r>
            <a:r>
              <a:rPr lang="hu-HU" sz="2100" b="1" dirty="0" smtClean="0">
                <a:latin typeface="Times New Roman" panose="02020603050405020304" pitchFamily="18" charset="0"/>
                <a:cs typeface="Times New Roman" panose="02020603050405020304" pitchFamily="18" charset="0"/>
              </a:rPr>
              <a:t> </a:t>
            </a:r>
            <a:r>
              <a:rPr lang="hu-HU" sz="2100" dirty="0" smtClean="0">
                <a:latin typeface="Times New Roman" panose="02020603050405020304" pitchFamily="18" charset="0"/>
                <a:cs typeface="Times New Roman" panose="02020603050405020304" pitchFamily="18" charset="0"/>
              </a:rPr>
              <a:t>(</a:t>
            </a:r>
            <a:r>
              <a:rPr lang="hu-HU" sz="2100" dirty="0" err="1" smtClean="0">
                <a:latin typeface="Times New Roman" panose="02020603050405020304" pitchFamily="18" charset="0"/>
                <a:cs typeface="Times New Roman" panose="02020603050405020304" pitchFamily="18" charset="0"/>
              </a:rPr>
              <a:t>Room</a:t>
            </a:r>
            <a:r>
              <a:rPr lang="hu-HU" sz="2100" dirty="0" smtClean="0">
                <a:latin typeface="Times New Roman" panose="02020603050405020304" pitchFamily="18" charset="0"/>
                <a:cs typeface="Times New Roman" panose="02020603050405020304" pitchFamily="18" charset="0"/>
              </a:rPr>
              <a:t> 230). </a:t>
            </a:r>
          </a:p>
          <a:p>
            <a:pPr algn="just">
              <a:lnSpc>
                <a:spcPct val="150000"/>
              </a:lnSpc>
              <a:buFont typeface="Arial" panose="020B0604020202020204" pitchFamily="34" charset="0"/>
              <a:buChar char="•"/>
            </a:pPr>
            <a:r>
              <a:rPr lang="en-GB" sz="2100" dirty="0" smtClean="0">
                <a:latin typeface="Times New Roman" panose="02020603050405020304" pitchFamily="18" charset="0"/>
                <a:cs typeface="Times New Roman" panose="02020603050405020304" pitchFamily="18" charset="0"/>
              </a:rPr>
              <a:t>Students</a:t>
            </a:r>
            <a:r>
              <a:rPr lang="en-GB" sz="2100" dirty="0">
                <a:latin typeface="Times New Roman" panose="02020603050405020304" pitchFamily="18" charset="0"/>
                <a:cs typeface="Times New Roman" panose="02020603050405020304" pitchFamily="18" charset="0"/>
              </a:rPr>
              <a:t>’ application for </a:t>
            </a:r>
            <a:r>
              <a:rPr lang="en-GB" sz="2100" b="1" dirty="0">
                <a:solidFill>
                  <a:srgbClr val="FF0000"/>
                </a:solidFill>
                <a:latin typeface="Times New Roman" panose="02020603050405020304" pitchFamily="18" charset="0"/>
                <a:cs typeface="Times New Roman" panose="02020603050405020304" pitchFamily="18" charset="0"/>
              </a:rPr>
              <a:t>Professional Practice is registered in </a:t>
            </a:r>
            <a:r>
              <a:rPr lang="en-GB" sz="2100" b="1" dirty="0" smtClean="0">
                <a:solidFill>
                  <a:srgbClr val="FF0000"/>
                </a:solidFill>
                <a:latin typeface="Times New Roman" panose="02020603050405020304" pitchFamily="18" charset="0"/>
                <a:cs typeface="Times New Roman" panose="02020603050405020304" pitchFamily="18" charset="0"/>
              </a:rPr>
              <a:t>NEPTUN</a:t>
            </a:r>
            <a:r>
              <a:rPr lang="hu-HU" sz="2100" b="1" dirty="0" smtClean="0">
                <a:solidFill>
                  <a:srgbClr val="FF0000"/>
                </a:solidFill>
                <a:latin typeface="Times New Roman" panose="02020603050405020304" pitchFamily="18" charset="0"/>
                <a:cs typeface="Times New Roman" panose="02020603050405020304" pitchFamily="18" charset="0"/>
              </a:rPr>
              <a:t> </a:t>
            </a:r>
            <a:r>
              <a:rPr lang="hu-HU" sz="2100" b="1" dirty="0" err="1" smtClean="0">
                <a:solidFill>
                  <a:srgbClr val="FF0000"/>
                </a:solidFill>
                <a:latin typeface="Times New Roman" panose="02020603050405020304" pitchFamily="18" charset="0"/>
                <a:cs typeface="Times New Roman" panose="02020603050405020304" pitchFamily="18" charset="0"/>
              </a:rPr>
              <a:t>system</a:t>
            </a:r>
            <a:r>
              <a:rPr lang="en-GB" sz="2100" dirty="0" smtClean="0">
                <a:latin typeface="Times New Roman" panose="02020603050405020304" pitchFamily="18" charset="0"/>
                <a:cs typeface="Times New Roman" panose="02020603050405020304" pitchFamily="18" charset="0"/>
              </a:rPr>
              <a:t>. </a:t>
            </a:r>
            <a:endParaRPr lang="hu-HU" sz="2100"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US" sz="2100" dirty="0" smtClean="0">
                <a:latin typeface="Times New Roman" panose="02020603050405020304" pitchFamily="18" charset="0"/>
                <a:cs typeface="Times New Roman" panose="02020603050405020304" pitchFamily="18" charset="0"/>
              </a:rPr>
              <a:t>You </a:t>
            </a:r>
            <a:r>
              <a:rPr lang="en-US" sz="2100" dirty="0">
                <a:latin typeface="Times New Roman" panose="02020603050405020304" pitchFamily="18" charset="0"/>
                <a:cs typeface="Times New Roman" panose="02020603050405020304" pitchFamily="18" charset="0"/>
              </a:rPr>
              <a:t>can </a:t>
            </a:r>
            <a:r>
              <a:rPr lang="en-US" sz="2100" b="1" dirty="0">
                <a:latin typeface="Times New Roman" panose="02020603050405020304" pitchFamily="18" charset="0"/>
                <a:cs typeface="Times New Roman" panose="02020603050405020304" pitchFamily="18" charset="0"/>
              </a:rPr>
              <a:t>check data of your internship </a:t>
            </a:r>
            <a:r>
              <a:rPr lang="en-US" sz="2100" dirty="0" smtClean="0">
                <a:latin typeface="Times New Roman" panose="02020603050405020304" pitchFamily="18" charset="0"/>
                <a:cs typeface="Times New Roman" panose="02020603050405020304" pitchFamily="18" charset="0"/>
              </a:rPr>
              <a:t>(</a:t>
            </a:r>
            <a:r>
              <a:rPr lang="en-US" sz="2100" dirty="0">
                <a:latin typeface="Times New Roman" panose="02020603050405020304" pitchFamily="18" charset="0"/>
                <a:cs typeface="Times New Roman" panose="02020603050405020304" pitchFamily="18" charset="0"/>
              </a:rPr>
              <a:t>Studies/Field </a:t>
            </a:r>
            <a:r>
              <a:rPr lang="en-US" sz="2100" dirty="0" smtClean="0">
                <a:latin typeface="Times New Roman" panose="02020603050405020304" pitchFamily="18" charset="0"/>
                <a:cs typeface="Times New Roman" panose="02020603050405020304" pitchFamily="18" charset="0"/>
              </a:rPr>
              <a:t>practice).</a:t>
            </a:r>
            <a:r>
              <a:rPr lang="hu-HU" sz="2100" dirty="0" smtClean="0">
                <a:latin typeface="Times New Roman" panose="02020603050405020304" pitchFamily="18" charset="0"/>
                <a:cs typeface="Times New Roman" panose="02020603050405020304" pitchFamily="18" charset="0"/>
              </a:rPr>
              <a:t> </a:t>
            </a: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E60A7683-E60E-4329-AEE2-225E0496A2DA}"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1745908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Application for Professional Practice</a:t>
            </a:r>
            <a:endParaRPr lang="hu-HU" dirty="0"/>
          </a:p>
        </p:txBody>
      </p:sp>
      <p:sp>
        <p:nvSpPr>
          <p:cNvPr id="3" name="Tartalom helye 2"/>
          <p:cNvSpPr>
            <a:spLocks noGrp="1"/>
          </p:cNvSpPr>
          <p:nvPr>
            <p:ph idx="1"/>
          </p:nvPr>
        </p:nvSpPr>
        <p:spPr/>
        <p:txBody>
          <a:bodyPr>
            <a:normAutofit/>
          </a:bodyPr>
          <a:lstStyle/>
          <a:p>
            <a:pPr marL="0" indent="0" algn="ctr">
              <a:buNone/>
            </a:pPr>
            <a:endParaRPr lang="hu-HU" sz="24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hu-HU" sz="2400" b="1" dirty="0" smtClean="0">
                <a:solidFill>
                  <a:srgbClr val="FF0000"/>
                </a:solidFill>
                <a:latin typeface="Times New Roman" panose="02020603050405020304" pitchFamily="18" charset="0"/>
                <a:cs typeface="Times New Roman" panose="02020603050405020304" pitchFamily="18" charset="0"/>
              </a:rPr>
              <a:t>IMPORTANT!</a:t>
            </a:r>
          </a:p>
          <a:p>
            <a:pPr marL="0" indent="0" algn="ctr">
              <a:buNone/>
            </a:pPr>
            <a:r>
              <a:rPr lang="en-GB" sz="2100" dirty="0" smtClean="0">
                <a:latin typeface="Times New Roman" panose="02020603050405020304" pitchFamily="18" charset="0"/>
                <a:cs typeface="Times New Roman" panose="02020603050405020304" pitchFamily="18" charset="0"/>
              </a:rPr>
              <a:t>The </a:t>
            </a:r>
            <a:r>
              <a:rPr lang="en-GB" sz="2100" b="1" dirty="0">
                <a:solidFill>
                  <a:srgbClr val="FF0000"/>
                </a:solidFill>
                <a:latin typeface="Times New Roman" panose="02020603050405020304" pitchFamily="18" charset="0"/>
                <a:cs typeface="Times New Roman" panose="02020603050405020304" pitchFamily="18" charset="0"/>
              </a:rPr>
              <a:t>DECLARATION OF A</a:t>
            </a:r>
            <a:r>
              <a:rPr lang="hu-HU" sz="2100" b="1" dirty="0">
                <a:solidFill>
                  <a:srgbClr val="FF0000"/>
                </a:solidFill>
                <a:latin typeface="Times New Roman" panose="02020603050405020304" pitchFamily="18" charset="0"/>
                <a:cs typeface="Times New Roman" panose="02020603050405020304" pitchFamily="18" charset="0"/>
              </a:rPr>
              <a:t>CCEPTANCE</a:t>
            </a:r>
            <a:r>
              <a:rPr lang="en-GB" sz="2100" b="1" dirty="0">
                <a:solidFill>
                  <a:srgbClr val="FF0000"/>
                </a:solidFill>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must be submitted to the </a:t>
            </a:r>
            <a:r>
              <a:rPr lang="en-GB" sz="2100" b="1" dirty="0">
                <a:latin typeface="Times New Roman" panose="02020603050405020304" pitchFamily="18" charset="0"/>
                <a:cs typeface="Times New Roman" panose="02020603050405020304" pitchFamily="18" charset="0"/>
              </a:rPr>
              <a:t>coordinator of professional </a:t>
            </a:r>
            <a:r>
              <a:rPr lang="en-GB" sz="2100" b="1" dirty="0" smtClean="0">
                <a:latin typeface="Times New Roman" panose="02020603050405020304" pitchFamily="18" charset="0"/>
                <a:cs typeface="Times New Roman" panose="02020603050405020304" pitchFamily="18" charset="0"/>
              </a:rPr>
              <a:t>practice</a:t>
            </a:r>
            <a:r>
              <a:rPr lang="hu-HU" sz="2100" b="1" dirty="0">
                <a:latin typeface="Times New Roman" panose="02020603050405020304" pitchFamily="18" charset="0"/>
                <a:cs typeface="Times New Roman" panose="02020603050405020304" pitchFamily="18" charset="0"/>
              </a:rPr>
              <a:t> </a:t>
            </a:r>
            <a:r>
              <a:rPr lang="en-GB" sz="2100" b="1" dirty="0" smtClean="0">
                <a:solidFill>
                  <a:srgbClr val="FF0000"/>
                </a:solidFill>
                <a:latin typeface="Times New Roman" panose="02020603050405020304" pitchFamily="18" charset="0"/>
                <a:cs typeface="Times New Roman" panose="02020603050405020304" pitchFamily="18" charset="0"/>
              </a:rPr>
              <a:t>ONE </a:t>
            </a:r>
            <a:r>
              <a:rPr lang="en-GB" sz="2100" b="1" dirty="0">
                <a:solidFill>
                  <a:srgbClr val="FF0000"/>
                </a:solidFill>
                <a:latin typeface="Times New Roman" panose="02020603050405020304" pitchFamily="18" charset="0"/>
                <a:cs typeface="Times New Roman" panose="02020603050405020304" pitchFamily="18" charset="0"/>
              </a:rPr>
              <a:t>MONTH PRIOR to starting professional practice</a:t>
            </a:r>
            <a:r>
              <a:rPr lang="en-GB" sz="2100" dirty="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GB" sz="2100" dirty="0" smtClean="0">
                <a:latin typeface="Times New Roman" panose="02020603050405020304" pitchFamily="18" charset="0"/>
                <a:cs typeface="Times New Roman" panose="02020603050405020304" pitchFamily="18" charset="0"/>
              </a:rPr>
              <a:t>The </a:t>
            </a:r>
            <a:r>
              <a:rPr lang="en-GB" sz="2100" dirty="0">
                <a:latin typeface="Times New Roman" panose="02020603050405020304" pitchFamily="18" charset="0"/>
                <a:cs typeface="Times New Roman" panose="02020603050405020304" pitchFamily="18" charset="0"/>
              </a:rPr>
              <a:t>criteria for starting Professional Practice are checked by the Educational </a:t>
            </a:r>
            <a:r>
              <a:rPr lang="en-GB" sz="2100" dirty="0" smtClean="0">
                <a:latin typeface="Times New Roman" panose="02020603050405020304" pitchFamily="18" charset="0"/>
                <a:cs typeface="Times New Roman" panose="02020603050405020304" pitchFamily="18" charset="0"/>
              </a:rPr>
              <a:t>Office</a:t>
            </a:r>
            <a:r>
              <a:rPr lang="hu-HU" sz="2100" dirty="0" smtClean="0">
                <a:latin typeface="Times New Roman" panose="02020603050405020304" pitchFamily="18" charset="0"/>
                <a:cs typeface="Times New Roman" panose="02020603050405020304" pitchFamily="18" charset="0"/>
              </a:rPr>
              <a:t>.</a:t>
            </a:r>
            <a:r>
              <a:rPr lang="en-GB" sz="2100" dirty="0" smtClean="0">
                <a:latin typeface="Times New Roman" panose="02020603050405020304" pitchFamily="18" charset="0"/>
                <a:cs typeface="Times New Roman" panose="02020603050405020304" pitchFamily="18" charset="0"/>
              </a:rPr>
              <a:t>. </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en-GB" sz="2100" dirty="0">
                <a:latin typeface="Times New Roman" panose="02020603050405020304" pitchFamily="18" charset="0"/>
                <a:cs typeface="Times New Roman" panose="02020603050405020304" pitchFamily="18" charset="0"/>
              </a:rPr>
              <a:t>Its acceptance is decided by the </a:t>
            </a:r>
            <a:r>
              <a:rPr lang="hu-HU" sz="2100" dirty="0" smtClean="0">
                <a:latin typeface="Times New Roman" panose="02020603050405020304" pitchFamily="18" charset="0"/>
                <a:cs typeface="Times New Roman" panose="02020603050405020304" pitchFamily="18" charset="0"/>
              </a:rPr>
              <a:t>S</a:t>
            </a:r>
            <a:r>
              <a:rPr lang="en-GB" sz="2100" dirty="0" err="1" smtClean="0">
                <a:latin typeface="Times New Roman" panose="02020603050405020304" pitchFamily="18" charset="0"/>
                <a:cs typeface="Times New Roman" panose="02020603050405020304" pitchFamily="18" charset="0"/>
              </a:rPr>
              <a:t>ubcommittee</a:t>
            </a:r>
            <a:r>
              <a:rPr lang="en-GB"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of Professional Practice</a:t>
            </a:r>
            <a:r>
              <a:rPr lang="hu-HU" sz="2100" dirty="0">
                <a:latin typeface="Times New Roman" panose="02020603050405020304" pitchFamily="18" charset="0"/>
                <a:cs typeface="Times New Roman" panose="02020603050405020304" pitchFamily="18" charset="0"/>
              </a:rPr>
              <a:t>.</a:t>
            </a:r>
            <a:r>
              <a:rPr lang="en-GB" sz="2100" dirty="0">
                <a:latin typeface="Times New Roman" panose="02020603050405020304" pitchFamily="18" charset="0"/>
                <a:cs typeface="Times New Roman" panose="02020603050405020304" pitchFamily="18" charset="0"/>
              </a:rPr>
              <a:t> </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Changes in Professional Practice can only be made with the consent of the </a:t>
            </a:r>
            <a:r>
              <a:rPr lang="hu-HU" sz="2100" dirty="0">
                <a:latin typeface="Times New Roman" panose="02020603050405020304" pitchFamily="18" charset="0"/>
                <a:cs typeface="Times New Roman" panose="02020603050405020304" pitchFamily="18" charset="0"/>
              </a:rPr>
              <a:t>S</a:t>
            </a:r>
            <a:r>
              <a:rPr lang="en-GB" sz="2100" dirty="0" err="1">
                <a:latin typeface="Times New Roman" panose="02020603050405020304" pitchFamily="18" charset="0"/>
                <a:cs typeface="Times New Roman" panose="02020603050405020304" pitchFamily="18" charset="0"/>
              </a:rPr>
              <a:t>ubcommittee</a:t>
            </a:r>
            <a:r>
              <a:rPr lang="en-GB" sz="2100" dirty="0">
                <a:latin typeface="Times New Roman" panose="02020603050405020304" pitchFamily="18" charset="0"/>
                <a:cs typeface="Times New Roman" panose="02020603050405020304" pitchFamily="18" charset="0"/>
              </a:rPr>
              <a:t> of Professional Practice.</a:t>
            </a:r>
            <a:endParaRPr lang="hu-HU" sz="2100" dirty="0">
              <a:latin typeface="Times New Roman" panose="02020603050405020304" pitchFamily="18" charset="0"/>
              <a:cs typeface="Times New Roman" panose="02020603050405020304" pitchFamily="18" charset="0"/>
            </a:endParaRPr>
          </a:p>
          <a:p>
            <a:endParaRPr lang="hu-HU" sz="2100" dirty="0"/>
          </a:p>
        </p:txBody>
      </p:sp>
      <p:sp>
        <p:nvSpPr>
          <p:cNvPr id="4" name="Dátum helye 3"/>
          <p:cNvSpPr>
            <a:spLocks noGrp="1"/>
          </p:cNvSpPr>
          <p:nvPr>
            <p:ph type="dt" sz="half" idx="10"/>
          </p:nvPr>
        </p:nvSpPr>
        <p:spPr/>
        <p:txBody>
          <a:bodyPr/>
          <a:lstStyle/>
          <a:p>
            <a:fld id="{466448D1-0339-4D95-A25F-287A9034F1AF}"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564879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Concluding </a:t>
            </a:r>
            <a:r>
              <a:rPr lang="en-GB" b="1" dirty="0" smtClean="0">
                <a:effectLst/>
                <a:latin typeface="Times New Roman" panose="02020603050405020304" pitchFamily="18" charset="0"/>
                <a:cs typeface="Times New Roman" panose="02020603050405020304" pitchFamily="18" charset="0"/>
              </a:rPr>
              <a:t>Contracts</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p:txBody>
          <a:bodyPr>
            <a:normAutofit/>
          </a:bodyPr>
          <a:lstStyle/>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After </a:t>
            </a:r>
            <a:r>
              <a:rPr lang="en-GB" sz="2100" dirty="0">
                <a:latin typeface="Times New Roman" panose="02020603050405020304" pitchFamily="18" charset="0"/>
                <a:cs typeface="Times New Roman" panose="02020603050405020304" pitchFamily="18" charset="0"/>
              </a:rPr>
              <a:t>the acceptance of the location of Professional Practice, the coordinator sends an </a:t>
            </a:r>
            <a:r>
              <a:rPr lang="en-GB" sz="2100" b="1" dirty="0">
                <a:solidFill>
                  <a:srgbClr val="FF0000"/>
                </a:solidFill>
                <a:latin typeface="Times New Roman" panose="02020603050405020304" pitchFamily="18" charset="0"/>
                <a:cs typeface="Times New Roman" panose="02020603050405020304" pitchFamily="18" charset="0"/>
              </a:rPr>
              <a:t>Agreement</a:t>
            </a:r>
            <a:r>
              <a:rPr lang="en-GB" sz="2100" b="1" dirty="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based </a:t>
            </a:r>
            <a:r>
              <a:rPr lang="en-GB" sz="2100" dirty="0">
                <a:latin typeface="Times New Roman" panose="02020603050405020304" pitchFamily="18" charset="0"/>
                <a:cs typeface="Times New Roman" panose="02020603050405020304" pitchFamily="18" charset="0"/>
              </a:rPr>
              <a:t>on the data included in the Declaration of </a:t>
            </a:r>
            <a:r>
              <a:rPr lang="en-GB" sz="2100" dirty="0" smtClean="0">
                <a:latin typeface="Times New Roman" panose="02020603050405020304" pitchFamily="18" charset="0"/>
                <a:cs typeface="Times New Roman" panose="02020603050405020304" pitchFamily="18" charset="0"/>
              </a:rPr>
              <a:t>A</a:t>
            </a:r>
            <a:r>
              <a:rPr lang="hu-HU" sz="2100" dirty="0" err="1" smtClean="0">
                <a:latin typeface="Times New Roman" panose="02020603050405020304" pitchFamily="18" charset="0"/>
                <a:cs typeface="Times New Roman" panose="02020603050405020304" pitchFamily="18" charset="0"/>
              </a:rPr>
              <a:t>cceptance</a:t>
            </a:r>
            <a:r>
              <a:rPr lang="en-GB"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to the </a:t>
            </a:r>
            <a:r>
              <a:rPr lang="en-GB" sz="2100" dirty="0" smtClean="0">
                <a:latin typeface="Times New Roman" panose="02020603050405020304" pitchFamily="18" charset="0"/>
                <a:cs typeface="Times New Roman" panose="02020603050405020304" pitchFamily="18" charset="0"/>
              </a:rPr>
              <a:t>corporation</a:t>
            </a: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so </a:t>
            </a:r>
            <a:r>
              <a:rPr lang="en-GB" sz="2100" dirty="0">
                <a:latin typeface="Times New Roman" panose="02020603050405020304" pitchFamily="18" charset="0"/>
                <a:cs typeface="Times New Roman" panose="02020603050405020304" pitchFamily="18" charset="0"/>
              </a:rPr>
              <a:t>that the documents will be </a:t>
            </a:r>
            <a:r>
              <a:rPr lang="en-GB" sz="2100" dirty="0" smtClean="0">
                <a:latin typeface="Times New Roman" panose="02020603050405020304" pitchFamily="18" charset="0"/>
                <a:cs typeface="Times New Roman" panose="02020603050405020304" pitchFamily="18" charset="0"/>
              </a:rPr>
              <a:t>signed.</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After </a:t>
            </a:r>
            <a:r>
              <a:rPr lang="en-GB" sz="2100" dirty="0">
                <a:latin typeface="Times New Roman" panose="02020603050405020304" pitchFamily="18" charset="0"/>
                <a:cs typeface="Times New Roman" panose="02020603050405020304" pitchFamily="18" charset="0"/>
              </a:rPr>
              <a:t>the documents are signed by both parties </a:t>
            </a:r>
            <a:r>
              <a:rPr lang="en-GB" sz="2100" dirty="0" smtClean="0">
                <a:latin typeface="Times New Roman" panose="02020603050405020304" pitchFamily="18" charset="0"/>
                <a:cs typeface="Times New Roman" panose="02020603050405020304" pitchFamily="18" charset="0"/>
              </a:rPr>
              <a:t>(the</a:t>
            </a: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Faculty </a:t>
            </a:r>
            <a:r>
              <a:rPr lang="en-GB" sz="2100" dirty="0">
                <a:latin typeface="Times New Roman" panose="02020603050405020304" pitchFamily="18" charset="0"/>
                <a:cs typeface="Times New Roman" panose="02020603050405020304" pitchFamily="18" charset="0"/>
              </a:rPr>
              <a:t>of Informatics and corporation), students are notified about the conclusion of their </a:t>
            </a:r>
            <a:r>
              <a:rPr lang="en-GB" sz="2100" dirty="0" smtClean="0">
                <a:latin typeface="Times New Roman" panose="02020603050405020304" pitchFamily="18" charset="0"/>
                <a:cs typeface="Times New Roman" panose="02020603050405020304" pitchFamily="18" charset="0"/>
              </a:rPr>
              <a:t>contract in e-mail</a:t>
            </a:r>
            <a:r>
              <a:rPr lang="en-GB" sz="2100" dirty="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The </a:t>
            </a:r>
            <a:r>
              <a:rPr lang="en-GB" sz="2100" dirty="0">
                <a:latin typeface="Times New Roman" panose="02020603050405020304" pitchFamily="18" charset="0"/>
                <a:cs typeface="Times New Roman" panose="02020603050405020304" pitchFamily="18" charset="0"/>
              </a:rPr>
              <a:t>coordinator hands the copies of the corporation to students who certify this by their </a:t>
            </a:r>
            <a:r>
              <a:rPr lang="en-GB" sz="2100" dirty="0" smtClean="0">
                <a:latin typeface="Times New Roman" panose="02020603050405020304" pitchFamily="18" charset="0"/>
                <a:cs typeface="Times New Roman" panose="02020603050405020304" pitchFamily="18" charset="0"/>
              </a:rPr>
              <a:t>signature.</a:t>
            </a:r>
            <a:endParaRPr lang="hu-HU" sz="2100" dirty="0">
              <a:latin typeface="Times New Roman" panose="02020603050405020304" pitchFamily="18" charset="0"/>
              <a:cs typeface="Times New Roman" panose="02020603050405020304" pitchFamily="18" charset="0"/>
            </a:endParaRPr>
          </a:p>
          <a:p>
            <a:pPr algn="ctr"/>
            <a:r>
              <a:rPr lang="en-GB" sz="2400" b="1" dirty="0" smtClean="0">
                <a:solidFill>
                  <a:srgbClr val="FF0000"/>
                </a:solidFill>
                <a:latin typeface="Times New Roman" panose="02020603050405020304" pitchFamily="18" charset="0"/>
                <a:cs typeface="Times New Roman" panose="02020603050405020304" pitchFamily="18" charset="0"/>
              </a:rPr>
              <a:t>IMPORTANT</a:t>
            </a:r>
            <a:r>
              <a:rPr lang="hu-HU" sz="2400" b="1" dirty="0" smtClean="0">
                <a:solidFill>
                  <a:srgbClr val="FF0000"/>
                </a:solidFill>
                <a:latin typeface="Times New Roman" panose="02020603050405020304" pitchFamily="18" charset="0"/>
                <a:cs typeface="Times New Roman" panose="02020603050405020304" pitchFamily="18" charset="0"/>
              </a:rPr>
              <a:t>!</a:t>
            </a:r>
          </a:p>
          <a:p>
            <a:pPr algn="ctr"/>
            <a:r>
              <a:rPr lang="en-GB" sz="2400" b="1" dirty="0" smtClean="0">
                <a:solidFill>
                  <a:srgbClr val="FF0000"/>
                </a:solidFill>
                <a:latin typeface="Times New Roman" panose="02020603050405020304" pitchFamily="18" charset="0"/>
                <a:cs typeface="Times New Roman" panose="02020603050405020304" pitchFamily="18" charset="0"/>
              </a:rPr>
              <a:t>Students </a:t>
            </a:r>
            <a:r>
              <a:rPr lang="en-GB" sz="2400" b="1" dirty="0">
                <a:solidFill>
                  <a:srgbClr val="FF0000"/>
                </a:solidFill>
                <a:latin typeface="Times New Roman" panose="02020603050405020304" pitchFamily="18" charset="0"/>
                <a:cs typeface="Times New Roman" panose="02020603050405020304" pitchFamily="18" charset="0"/>
              </a:rPr>
              <a:t>can start their Professional Practice only after submitting the Agreement </a:t>
            </a:r>
            <a:r>
              <a:rPr lang="en-GB" sz="2400" b="1" dirty="0" smtClean="0">
                <a:solidFill>
                  <a:srgbClr val="FF0000"/>
                </a:solidFill>
                <a:latin typeface="Times New Roman" panose="02020603050405020304" pitchFamily="18" charset="0"/>
                <a:cs typeface="Times New Roman" panose="02020603050405020304" pitchFamily="18" charset="0"/>
              </a:rPr>
              <a:t>to </a:t>
            </a:r>
            <a:r>
              <a:rPr lang="en-GB" sz="2400" b="1" dirty="0">
                <a:solidFill>
                  <a:srgbClr val="FF0000"/>
                </a:solidFill>
                <a:latin typeface="Times New Roman" panose="02020603050405020304" pitchFamily="18" charset="0"/>
                <a:cs typeface="Times New Roman" panose="02020603050405020304" pitchFamily="18" charset="0"/>
              </a:rPr>
              <a:t>the corporation</a:t>
            </a:r>
            <a:r>
              <a:rPr lang="en-GB" sz="2400" b="1" dirty="0" smtClean="0">
                <a:solidFill>
                  <a:srgbClr val="FF0000"/>
                </a:solidFill>
                <a:latin typeface="Times New Roman" panose="02020603050405020304" pitchFamily="18" charset="0"/>
                <a:cs typeface="Times New Roman" panose="02020603050405020304" pitchFamily="18" charset="0"/>
              </a:rPr>
              <a:t>.</a:t>
            </a:r>
            <a:endParaRPr lang="hu-HU" sz="2400" b="1" dirty="0" smtClean="0">
              <a:solidFill>
                <a:srgbClr val="FF0000"/>
              </a:solidFill>
              <a:latin typeface="Times New Roman" panose="02020603050405020304" pitchFamily="18" charset="0"/>
              <a:cs typeface="Times New Roman" panose="02020603050405020304" pitchFamily="18" charset="0"/>
            </a:endParaRPr>
          </a:p>
          <a:p>
            <a:pPr algn="ctr"/>
            <a:endParaRPr lang="hu-HU" sz="2400" b="1" dirty="0">
              <a:solidFill>
                <a:srgbClr val="FF0000"/>
              </a:solidFill>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B4700EE3-4BE6-4651-A3D5-90085E2953C2}"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34600468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Accomplishment of </a:t>
            </a:r>
            <a:r>
              <a:rPr lang="hu-HU" b="1" dirty="0" smtClean="0">
                <a:effectLst/>
                <a:latin typeface="Times New Roman" panose="02020603050405020304" pitchFamily="18" charset="0"/>
                <a:cs typeface="Times New Roman" panose="02020603050405020304" pitchFamily="18" charset="0"/>
              </a:rPr>
              <a:t/>
            </a:r>
            <a:br>
              <a:rPr lang="hu-HU" b="1" dirty="0" smtClean="0">
                <a:effectLst/>
                <a:latin typeface="Times New Roman" panose="02020603050405020304" pitchFamily="18" charset="0"/>
                <a:cs typeface="Times New Roman" panose="02020603050405020304" pitchFamily="18" charset="0"/>
              </a:rPr>
            </a:br>
            <a:r>
              <a:rPr lang="en-GB" b="1" dirty="0" smtClean="0">
                <a:effectLst/>
                <a:latin typeface="Times New Roman" panose="02020603050405020304" pitchFamily="18" charset="0"/>
                <a:cs typeface="Times New Roman" panose="02020603050405020304" pitchFamily="18" charset="0"/>
              </a:rPr>
              <a:t>Professional 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845734"/>
            <a:ext cx="10058400" cy="4438688"/>
          </a:xfrm>
        </p:spPr>
        <p:txBody>
          <a:bodyPr>
            <a:noAutofit/>
          </a:bodyPr>
          <a:lstStyle/>
          <a:p>
            <a:pPr algn="just">
              <a:lnSpc>
                <a:spcPct val="150000"/>
              </a:lnSpc>
            </a:pPr>
            <a:r>
              <a:rPr lang="en-GB" sz="2100" dirty="0">
                <a:latin typeface="Times New Roman" panose="02020603050405020304" pitchFamily="18" charset="0"/>
                <a:cs typeface="Times New Roman" panose="02020603050405020304" pitchFamily="18" charset="0"/>
              </a:rPr>
              <a:t>Students certify the accomplishment of Professional Practice by filling in a form called </a:t>
            </a:r>
            <a:r>
              <a:rPr lang="en-GB" sz="2100" b="1" dirty="0" smtClean="0">
                <a:solidFill>
                  <a:srgbClr val="FF0000"/>
                </a:solidFill>
                <a:latin typeface="Times New Roman" panose="02020603050405020304" pitchFamily="18" charset="0"/>
                <a:cs typeface="Times New Roman" panose="02020603050405020304" pitchFamily="18" charset="0"/>
              </a:rPr>
              <a:t>CERTIFICATION OF FULFILMENT</a:t>
            </a:r>
            <a:r>
              <a:rPr lang="hu-HU" sz="2100" b="1" dirty="0" smtClean="0">
                <a:solidFill>
                  <a:srgbClr val="FF0000"/>
                </a:solidFill>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and </a:t>
            </a:r>
            <a:r>
              <a:rPr lang="en-GB" sz="2100" dirty="0">
                <a:latin typeface="Times New Roman" panose="02020603050405020304" pitchFamily="18" charset="0"/>
                <a:cs typeface="Times New Roman" panose="02020603050405020304" pitchFamily="18" charset="0"/>
              </a:rPr>
              <a:t>writing a </a:t>
            </a:r>
            <a:r>
              <a:rPr lang="hu-HU" sz="2100" b="1" dirty="0" smtClean="0">
                <a:latin typeface="Times New Roman" panose="02020603050405020304" pitchFamily="18" charset="0"/>
                <a:cs typeface="Times New Roman" panose="02020603050405020304" pitchFamily="18" charset="0"/>
              </a:rPr>
              <a:t>ONE PAGE </a:t>
            </a:r>
            <a:r>
              <a:rPr lang="en-GB" sz="2100" b="1" dirty="0" smtClean="0">
                <a:solidFill>
                  <a:srgbClr val="FF0000"/>
                </a:solidFill>
                <a:latin typeface="Times New Roman" panose="02020603050405020304" pitchFamily="18" charset="0"/>
                <a:cs typeface="Times New Roman" panose="02020603050405020304" pitchFamily="18" charset="0"/>
              </a:rPr>
              <a:t>REPORT </a:t>
            </a:r>
            <a:r>
              <a:rPr lang="en-GB" sz="2100" dirty="0" smtClean="0">
                <a:latin typeface="Times New Roman" panose="02020603050405020304" pitchFamily="18" charset="0"/>
                <a:cs typeface="Times New Roman" panose="02020603050405020304" pitchFamily="18" charset="0"/>
              </a:rPr>
              <a:t>which </a:t>
            </a:r>
            <a:r>
              <a:rPr lang="en-GB" sz="2100" dirty="0">
                <a:latin typeface="Times New Roman" panose="02020603050405020304" pitchFamily="18" charset="0"/>
                <a:cs typeface="Times New Roman" panose="02020603050405020304" pitchFamily="18" charset="0"/>
              </a:rPr>
              <a:t>is </a:t>
            </a:r>
            <a:r>
              <a:rPr lang="en-GB" sz="2100" b="1" dirty="0">
                <a:latin typeface="Times New Roman" panose="02020603050405020304" pitchFamily="18" charset="0"/>
                <a:cs typeface="Times New Roman" panose="02020603050405020304" pitchFamily="18" charset="0"/>
              </a:rPr>
              <a:t>confirmed by the representative of the practice location</a:t>
            </a:r>
            <a:r>
              <a:rPr lang="en-GB" sz="2100" dirty="0">
                <a:latin typeface="Times New Roman" panose="02020603050405020304" pitchFamily="18" charset="0"/>
                <a:cs typeface="Times New Roman" panose="02020603050405020304" pitchFamily="18" charset="0"/>
              </a:rPr>
              <a:t>. </a:t>
            </a:r>
            <a:r>
              <a:rPr lang="en-US" sz="2100" b="1" dirty="0">
                <a:solidFill>
                  <a:srgbClr val="FF0000"/>
                </a:solidFill>
                <a:latin typeface="Times New Roman" panose="02020603050405020304" pitchFamily="18" charset="0"/>
                <a:cs typeface="Times New Roman" panose="02020603050405020304" pitchFamily="18" charset="0"/>
              </a:rPr>
              <a:t>The signature of the supervisor and the CEO, and the company stamp are absolutely necessary on both documents</a:t>
            </a:r>
            <a:r>
              <a:rPr lang="en-US" sz="2100" dirty="0">
                <a:latin typeface="Times New Roman" panose="02020603050405020304" pitchFamily="18" charset="0"/>
                <a:cs typeface="Times New Roman" panose="02020603050405020304" pitchFamily="18" charset="0"/>
              </a:rPr>
              <a:t>. </a:t>
            </a:r>
            <a:endParaRPr lang="hu-HU" sz="2100" dirty="0" smtClean="0">
              <a:latin typeface="Times New Roman" panose="02020603050405020304" pitchFamily="18" charset="0"/>
              <a:cs typeface="Times New Roman" panose="02020603050405020304" pitchFamily="18" charset="0"/>
            </a:endParaRPr>
          </a:p>
          <a:p>
            <a:pPr algn="just">
              <a:lnSpc>
                <a:spcPct val="150000"/>
              </a:lnSpc>
            </a:pPr>
            <a:r>
              <a:rPr lang="en-GB" sz="2100" dirty="0" smtClean="0">
                <a:latin typeface="Times New Roman" panose="02020603050405020304" pitchFamily="18" charset="0"/>
                <a:cs typeface="Times New Roman" panose="02020603050405020304" pitchFamily="18" charset="0"/>
              </a:rPr>
              <a:t>The </a:t>
            </a:r>
            <a:r>
              <a:rPr lang="en-GB" sz="2100" dirty="0">
                <a:latin typeface="Times New Roman" panose="02020603050405020304" pitchFamily="18" charset="0"/>
                <a:cs typeface="Times New Roman" panose="02020603050405020304" pitchFamily="18" charset="0"/>
              </a:rPr>
              <a:t>documents must be submitted to </a:t>
            </a:r>
            <a:r>
              <a:rPr lang="hu-HU" sz="2100" dirty="0" err="1" smtClean="0">
                <a:latin typeface="Times New Roman" panose="02020603050405020304" pitchFamily="18" charset="0"/>
                <a:cs typeface="Times New Roman" panose="02020603050405020304" pitchFamily="18" charset="0"/>
              </a:rPr>
              <a:t>the</a:t>
            </a:r>
            <a:r>
              <a:rPr lang="hu-HU" sz="2100" dirty="0" smtClean="0">
                <a:latin typeface="Times New Roman" panose="02020603050405020304" pitchFamily="18" charset="0"/>
                <a:cs typeface="Times New Roman" panose="02020603050405020304" pitchFamily="18" charset="0"/>
              </a:rPr>
              <a:t> </a:t>
            </a:r>
            <a:r>
              <a:rPr lang="en-GB" sz="2100" b="1" dirty="0" smtClean="0">
                <a:latin typeface="Times New Roman" panose="02020603050405020304" pitchFamily="18" charset="0"/>
                <a:cs typeface="Times New Roman" panose="02020603050405020304" pitchFamily="18" charset="0"/>
              </a:rPr>
              <a:t>coordinator </a:t>
            </a:r>
            <a:r>
              <a:rPr lang="en-GB" sz="2100" b="1" dirty="0">
                <a:latin typeface="Times New Roman" panose="02020603050405020304" pitchFamily="18" charset="0"/>
                <a:cs typeface="Times New Roman" panose="02020603050405020304" pitchFamily="18" charset="0"/>
              </a:rPr>
              <a:t>of professional </a:t>
            </a:r>
            <a:r>
              <a:rPr lang="en-GB" sz="2100" b="1" dirty="0" smtClean="0">
                <a:latin typeface="Times New Roman" panose="02020603050405020304" pitchFamily="18" charset="0"/>
                <a:cs typeface="Times New Roman" panose="02020603050405020304" pitchFamily="18" charset="0"/>
              </a:rPr>
              <a:t>practice</a:t>
            </a:r>
            <a:r>
              <a:rPr lang="hu-HU" sz="2100" dirty="0" smtClean="0">
                <a:latin typeface="Times New Roman" panose="02020603050405020304" pitchFamily="18" charset="0"/>
                <a:cs typeface="Times New Roman" panose="02020603050405020304" pitchFamily="18" charset="0"/>
              </a:rPr>
              <a:t>.</a:t>
            </a:r>
            <a:br>
              <a:rPr lang="hu-HU" sz="2100" dirty="0" smtClean="0">
                <a:latin typeface="Times New Roman" panose="02020603050405020304" pitchFamily="18" charset="0"/>
                <a:cs typeface="Times New Roman" panose="02020603050405020304" pitchFamily="18" charset="0"/>
              </a:rPr>
            </a:br>
            <a:r>
              <a:rPr lang="hu-HU" sz="2100" dirty="0" err="1" smtClean="0">
                <a:latin typeface="Times New Roman" panose="02020603050405020304" pitchFamily="18" charset="0"/>
                <a:cs typeface="Times New Roman" panose="02020603050405020304" pitchFamily="18" charset="0"/>
              </a:rPr>
              <a:t>Th</a:t>
            </a:r>
            <a:r>
              <a:rPr lang="en-GB" sz="2100" dirty="0" smtClean="0">
                <a:latin typeface="Times New Roman" panose="02020603050405020304" pitchFamily="18" charset="0"/>
                <a:cs typeface="Times New Roman" panose="02020603050405020304" pitchFamily="18" charset="0"/>
              </a:rPr>
              <a:t>e </a:t>
            </a:r>
            <a:r>
              <a:rPr lang="hu-HU" sz="2100" dirty="0" smtClean="0">
                <a:latin typeface="Times New Roman" panose="02020603050405020304" pitchFamily="18" charset="0"/>
                <a:cs typeface="Times New Roman" panose="02020603050405020304" pitchFamily="18" charset="0"/>
              </a:rPr>
              <a:t>S</a:t>
            </a:r>
            <a:r>
              <a:rPr lang="en-GB" sz="2100" dirty="0" err="1" smtClean="0">
                <a:latin typeface="Times New Roman" panose="02020603050405020304" pitchFamily="18" charset="0"/>
                <a:cs typeface="Times New Roman" panose="02020603050405020304" pitchFamily="18" charset="0"/>
              </a:rPr>
              <a:t>ubcommittee</a:t>
            </a:r>
            <a:r>
              <a:rPr lang="en-GB"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of Professional Practice will decide whether it is accepted</a:t>
            </a:r>
            <a:r>
              <a:rPr lang="en-GB" sz="2100" dirty="0" smtClean="0">
                <a:latin typeface="Times New Roman" panose="02020603050405020304" pitchFamily="18" charset="0"/>
                <a:cs typeface="Times New Roman" panose="02020603050405020304" pitchFamily="18" charset="0"/>
              </a:rPr>
              <a:t>.</a:t>
            </a:r>
            <a:r>
              <a:rPr lang="hu-HU" sz="2100" dirty="0" smtClean="0">
                <a:latin typeface="Times New Roman" panose="02020603050405020304" pitchFamily="18" charset="0"/>
                <a:cs typeface="Times New Roman" panose="02020603050405020304" pitchFamily="18" charset="0"/>
              </a:rPr>
              <a:t>  </a:t>
            </a:r>
          </a:p>
        </p:txBody>
      </p:sp>
      <p:sp>
        <p:nvSpPr>
          <p:cNvPr id="4" name="Dátum helye 3"/>
          <p:cNvSpPr>
            <a:spLocks noGrp="1"/>
          </p:cNvSpPr>
          <p:nvPr>
            <p:ph type="dt" sz="half" idx="10"/>
          </p:nvPr>
        </p:nvSpPr>
        <p:spPr/>
        <p:txBody>
          <a:bodyPr/>
          <a:lstStyle/>
          <a:p>
            <a:fld id="{F01BF11B-3ADA-4593-9F46-AAC53F417DFF}"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3431165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en-GB" b="1" dirty="0">
                <a:latin typeface="Times New Roman" panose="02020603050405020304" pitchFamily="18" charset="0"/>
                <a:cs typeface="Times New Roman" panose="02020603050405020304" pitchFamily="18" charset="0"/>
              </a:rPr>
              <a:t>Accomplishment of </a:t>
            </a:r>
            <a:r>
              <a:rPr lang="hu-HU" b="1" dirty="0" smtClean="0">
                <a:latin typeface="Times New Roman" panose="02020603050405020304" pitchFamily="18" charset="0"/>
                <a:cs typeface="Times New Roman" panose="02020603050405020304" pitchFamily="18" charset="0"/>
              </a:rPr>
              <a:t/>
            </a:r>
            <a:br>
              <a:rPr lang="hu-HU" b="1" dirty="0" smtClean="0">
                <a:latin typeface="Times New Roman" panose="02020603050405020304" pitchFamily="18" charset="0"/>
                <a:cs typeface="Times New Roman" panose="02020603050405020304" pitchFamily="18" charset="0"/>
              </a:rPr>
            </a:br>
            <a:r>
              <a:rPr lang="en-GB" b="1" dirty="0" smtClean="0">
                <a:latin typeface="Times New Roman" panose="02020603050405020304" pitchFamily="18" charset="0"/>
                <a:cs typeface="Times New Roman" panose="02020603050405020304" pitchFamily="18" charset="0"/>
              </a:rPr>
              <a:t>Professional </a:t>
            </a:r>
            <a:r>
              <a:rPr lang="en-GB" b="1" dirty="0">
                <a:latin typeface="Times New Roman" panose="02020603050405020304" pitchFamily="18" charset="0"/>
                <a:cs typeface="Times New Roman" panose="02020603050405020304" pitchFamily="18" charset="0"/>
              </a:rPr>
              <a:t>Practice</a:t>
            </a:r>
            <a:endParaRPr lang="hu-HU" dirty="0"/>
          </a:p>
        </p:txBody>
      </p:sp>
      <p:sp>
        <p:nvSpPr>
          <p:cNvPr id="3" name="Tartalom helye 2"/>
          <p:cNvSpPr>
            <a:spLocks noGrp="1"/>
          </p:cNvSpPr>
          <p:nvPr>
            <p:ph idx="1"/>
          </p:nvPr>
        </p:nvSpPr>
        <p:spPr/>
        <p:txBody>
          <a:bodyPr/>
          <a:lstStyle/>
          <a:p>
            <a:pPr algn="ctr">
              <a:lnSpc>
                <a:spcPct val="150000"/>
              </a:lnSpc>
            </a:pPr>
            <a:r>
              <a:rPr lang="en-GB" b="1" dirty="0">
                <a:solidFill>
                  <a:srgbClr val="FF0000"/>
                </a:solidFill>
                <a:latin typeface="Times New Roman" panose="02020603050405020304" pitchFamily="18" charset="0"/>
                <a:cs typeface="Times New Roman" panose="02020603050405020304" pitchFamily="18" charset="0"/>
              </a:rPr>
              <a:t>IMPORTANT</a:t>
            </a:r>
            <a:r>
              <a:rPr lang="hu-HU" b="1" dirty="0">
                <a:solidFill>
                  <a:srgbClr val="FF0000"/>
                </a:solidFill>
                <a:latin typeface="Times New Roman" panose="02020603050405020304" pitchFamily="18" charset="0"/>
                <a:cs typeface="Times New Roman" panose="02020603050405020304" pitchFamily="18" charset="0"/>
              </a:rPr>
              <a:t>!</a:t>
            </a:r>
          </a:p>
          <a:p>
            <a:pPr algn="ctr">
              <a:lnSpc>
                <a:spcPct val="100000"/>
              </a:lnSpc>
              <a:buClrTx/>
              <a:buFont typeface="Arial" panose="020B0604020202020204" pitchFamily="34" charset="0"/>
              <a:buChar char="•"/>
            </a:pPr>
            <a:r>
              <a:rPr lang="hu-H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student is obliged to submit </a:t>
            </a:r>
            <a:r>
              <a:rPr lang="hu-HU" dirty="0" err="1">
                <a:latin typeface="Times New Roman" panose="02020603050405020304" pitchFamily="18" charset="0"/>
                <a:cs typeface="Times New Roman" panose="02020603050405020304" pitchFamily="18" charset="0"/>
              </a:rPr>
              <a:t>the</a:t>
            </a:r>
            <a:r>
              <a:rPr lang="hu-HU" dirty="0">
                <a:latin typeface="Times New Roman" panose="02020603050405020304" pitchFamily="18" charset="0"/>
                <a:cs typeface="Times New Roman" panose="02020603050405020304" pitchFamily="18" charset="0"/>
              </a:rPr>
              <a:t> </a:t>
            </a:r>
            <a:r>
              <a:rPr lang="en-GB" b="1" dirty="0" smtClean="0">
                <a:solidFill>
                  <a:srgbClr val="FF0000"/>
                </a:solidFill>
                <a:latin typeface="Times New Roman" panose="02020603050405020304" pitchFamily="18" charset="0"/>
                <a:cs typeface="Times New Roman" panose="02020603050405020304" pitchFamily="18" charset="0"/>
              </a:rPr>
              <a:t>CERTIFICATION OF FULFILMENT</a:t>
            </a:r>
            <a:r>
              <a:rPr lang="hu-HU" b="1" dirty="0" smtClean="0">
                <a:solidFill>
                  <a:srgbClr val="FF0000"/>
                </a:solidFill>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and </a:t>
            </a:r>
            <a:r>
              <a:rPr lang="hu-HU" dirty="0" err="1" smtClean="0">
                <a:latin typeface="Times New Roman" panose="02020603050405020304" pitchFamily="18" charset="0"/>
                <a:cs typeface="Times New Roman" panose="02020603050405020304" pitchFamily="18" charset="0"/>
              </a:rPr>
              <a:t>the</a:t>
            </a:r>
            <a:r>
              <a:rPr lang="hu-HU" dirty="0" smtClean="0">
                <a:latin typeface="Times New Roman" panose="02020603050405020304" pitchFamily="18" charset="0"/>
                <a:cs typeface="Times New Roman" panose="02020603050405020304" pitchFamily="18" charset="0"/>
              </a:rPr>
              <a:t> </a:t>
            </a:r>
            <a:r>
              <a:rPr lang="hu-HU" b="1" dirty="0" smtClean="0">
                <a:latin typeface="Times New Roman" panose="02020603050405020304" pitchFamily="18" charset="0"/>
                <a:cs typeface="Times New Roman" panose="02020603050405020304" pitchFamily="18" charset="0"/>
              </a:rPr>
              <a:t>ONE PAGE </a:t>
            </a:r>
            <a:r>
              <a:rPr lang="en-GB" b="1" dirty="0" smtClean="0">
                <a:solidFill>
                  <a:srgbClr val="FF0000"/>
                </a:solidFill>
                <a:latin typeface="Times New Roman" panose="02020603050405020304" pitchFamily="18" charset="0"/>
                <a:cs typeface="Times New Roman" panose="02020603050405020304" pitchFamily="18" charset="0"/>
              </a:rPr>
              <a:t>REPORT </a:t>
            </a:r>
            <a:r>
              <a:rPr lang="en-US" dirty="0" smtClean="0">
                <a:latin typeface="Times New Roman" panose="02020603050405020304" pitchFamily="18" charset="0"/>
                <a:cs typeface="Times New Roman" panose="02020603050405020304" pitchFamily="18" charset="0"/>
              </a:rPr>
              <a:t>to </a:t>
            </a:r>
            <a:r>
              <a:rPr lang="en-GB" b="1" dirty="0">
                <a:latin typeface="Times New Roman" panose="02020603050405020304" pitchFamily="18" charset="0"/>
                <a:cs typeface="Times New Roman" panose="02020603050405020304" pitchFamily="18" charset="0"/>
              </a:rPr>
              <a:t>coordinator of professional practice </a:t>
            </a:r>
            <a:r>
              <a:rPr lang="hu-HU"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least </a:t>
            </a:r>
            <a:r>
              <a:rPr lang="hu-HU" b="1" dirty="0" smtClean="0">
                <a:solidFill>
                  <a:srgbClr val="FF0000"/>
                </a:solidFill>
                <a:latin typeface="Times New Roman" panose="02020603050405020304" pitchFamily="18" charset="0"/>
                <a:cs typeface="Times New Roman" panose="02020603050405020304" pitchFamily="18" charset="0"/>
              </a:rPr>
              <a:t>2 WEEKS </a:t>
            </a:r>
            <a:r>
              <a:rPr lang="en-US" b="1" dirty="0" smtClean="0">
                <a:solidFill>
                  <a:srgbClr val="FF0000"/>
                </a:solidFill>
                <a:latin typeface="Times New Roman" panose="02020603050405020304" pitchFamily="18" charset="0"/>
                <a:cs typeface="Times New Roman" panose="02020603050405020304" pitchFamily="18" charset="0"/>
              </a:rPr>
              <a:t>BEFORE THE </a:t>
            </a:r>
            <a:r>
              <a:rPr lang="hu-HU" b="1" dirty="0" smtClean="0">
                <a:solidFill>
                  <a:srgbClr val="FF0000"/>
                </a:solidFill>
                <a:latin typeface="Times New Roman" panose="02020603050405020304" pitchFamily="18" charset="0"/>
                <a:cs typeface="Times New Roman" panose="02020603050405020304" pitchFamily="18" charset="0"/>
              </a:rPr>
              <a:t>STATE EXAM</a:t>
            </a:r>
            <a:r>
              <a:rPr lang="en-US" dirty="0" smtClean="0">
                <a:latin typeface="Times New Roman" panose="02020603050405020304" pitchFamily="18" charset="0"/>
                <a:cs typeface="Times New Roman" panose="02020603050405020304" pitchFamily="18" charset="0"/>
              </a:rPr>
              <a:t>.</a:t>
            </a:r>
            <a:endParaRPr lang="hu-HU" dirty="0" smtClean="0">
              <a:latin typeface="Times New Roman" panose="02020603050405020304" pitchFamily="18" charset="0"/>
              <a:cs typeface="Times New Roman" panose="02020603050405020304" pitchFamily="18" charset="0"/>
            </a:endParaRPr>
          </a:p>
          <a:p>
            <a:pPr algn="ctr">
              <a:lnSpc>
                <a:spcPct val="100000"/>
              </a:lnSpc>
              <a:buClrTx/>
              <a:buFont typeface="Arial" panose="020B0604020202020204" pitchFamily="34" charset="0"/>
              <a:buChar char="•"/>
            </a:pPr>
            <a:r>
              <a:rPr lang="hu-HU" b="1" dirty="0" smtClean="0">
                <a:solidFill>
                  <a:srgbClr val="FF0000"/>
                </a:solidFill>
                <a:latin typeface="Times New Roman" panose="02020603050405020304" pitchFamily="18" charset="0"/>
                <a:cs typeface="Times New Roman" panose="02020603050405020304" pitchFamily="18" charset="0"/>
              </a:rPr>
              <a:t> </a:t>
            </a:r>
            <a:r>
              <a:rPr lang="en-US" b="1" dirty="0" smtClean="0">
                <a:solidFill>
                  <a:srgbClr val="FF0000"/>
                </a:solidFill>
                <a:latin typeface="Times New Roman" panose="02020603050405020304" pitchFamily="18" charset="0"/>
                <a:cs typeface="Times New Roman" panose="02020603050405020304" pitchFamily="18" charset="0"/>
              </a:rPr>
              <a:t>PROFESSIONAL PRACTICE IS NOT ACCEPTABLE WHEN THE STUDENT DISREGARDED THE PROCESS OF THE PROFESSIONAL TRAINING </a:t>
            </a:r>
            <a:r>
              <a:rPr lang="hu-HU" b="1" dirty="0" smtClean="0">
                <a:solidFill>
                  <a:srgbClr val="FF0000"/>
                </a:solidFill>
                <a:latin typeface="Times New Roman" panose="02020603050405020304" pitchFamily="18" charset="0"/>
                <a:cs typeface="Times New Roman" panose="02020603050405020304" pitchFamily="18" charset="0"/>
              </a:rPr>
              <a:t/>
            </a:r>
            <a:br>
              <a:rPr lang="hu-HU" b="1" dirty="0" smtClean="0">
                <a:solidFill>
                  <a:srgbClr val="FF0000"/>
                </a:solidFill>
                <a:latin typeface="Times New Roman" panose="02020603050405020304" pitchFamily="18" charset="0"/>
                <a:cs typeface="Times New Roman" panose="02020603050405020304" pitchFamily="18" charset="0"/>
              </a:rPr>
            </a:br>
            <a:r>
              <a:rPr lang="en-US" b="1" dirty="0" smtClean="0">
                <a:solidFill>
                  <a:srgbClr val="FF0000"/>
                </a:solidFill>
                <a:latin typeface="Times New Roman" panose="02020603050405020304" pitchFamily="18" charset="0"/>
                <a:cs typeface="Times New Roman" panose="02020603050405020304" pitchFamily="18" charset="0"/>
              </a:rPr>
              <a:t>(made it without any aforementioned official documents).</a:t>
            </a:r>
            <a:endParaRPr lang="hu-HU" b="1" dirty="0" smtClean="0">
              <a:solidFill>
                <a:srgbClr val="FF0000"/>
              </a:solidFill>
              <a:latin typeface="Times New Roman" panose="02020603050405020304" pitchFamily="18" charset="0"/>
              <a:cs typeface="Times New Roman" panose="02020603050405020304" pitchFamily="18" charset="0"/>
            </a:endParaRPr>
          </a:p>
          <a:p>
            <a:pPr algn="ctr">
              <a:lnSpc>
                <a:spcPct val="100000"/>
              </a:lnSpc>
              <a:buClrTx/>
              <a:buFont typeface="Arial" panose="020B0604020202020204" pitchFamily="34" charset="0"/>
              <a:buChar char="•"/>
            </a:pPr>
            <a:r>
              <a:rPr lang="hu-HU" b="1" dirty="0" smtClean="0">
                <a:solidFill>
                  <a:srgbClr val="FF0000"/>
                </a:solidFill>
                <a:latin typeface="Times New Roman" panose="02020603050405020304" pitchFamily="18" charset="0"/>
                <a:cs typeface="Times New Roman" panose="02020603050405020304" pitchFamily="18" charset="0"/>
              </a:rPr>
              <a:t> </a:t>
            </a:r>
            <a:r>
              <a:rPr lang="en-GB" b="1" dirty="0" smtClean="0">
                <a:solidFill>
                  <a:srgbClr val="FF0000"/>
                </a:solidFill>
                <a:latin typeface="Times New Roman" panose="02020603050405020304" pitchFamily="18" charset="0"/>
                <a:cs typeface="Times New Roman" panose="02020603050405020304" pitchFamily="18" charset="0"/>
              </a:rPr>
              <a:t>IF STUDENTS FAIL TO ACCOMPLISH THEIR PROFESSIONAL PRACTICE, THEY HAVE TO TAKE PART IN IT ONCE MORE.</a:t>
            </a:r>
            <a:endParaRPr lang="hu-HU" b="1" dirty="0" smtClean="0">
              <a:solidFill>
                <a:srgbClr val="FF0000"/>
              </a:solidFill>
              <a:latin typeface="Times New Roman" panose="02020603050405020304" pitchFamily="18" charset="0"/>
              <a:cs typeface="Times New Roman" panose="02020603050405020304" pitchFamily="18" charset="0"/>
            </a:endParaRPr>
          </a:p>
          <a:p>
            <a:endParaRPr lang="hu-HU" dirty="0"/>
          </a:p>
        </p:txBody>
      </p:sp>
      <p:sp>
        <p:nvSpPr>
          <p:cNvPr id="4" name="Dátum helye 3"/>
          <p:cNvSpPr>
            <a:spLocks noGrp="1"/>
          </p:cNvSpPr>
          <p:nvPr>
            <p:ph type="dt" sz="half" idx="10"/>
          </p:nvPr>
        </p:nvSpPr>
        <p:spPr/>
        <p:txBody>
          <a:bodyPr/>
          <a:lstStyle/>
          <a:p>
            <a:fld id="{A3786B7F-178A-4837-B3E8-B473F9AFBF3B}"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25893044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For the Attention of </a:t>
            </a:r>
            <a:r>
              <a:rPr lang="en-GB" b="1" dirty="0" smtClean="0">
                <a:effectLst/>
                <a:latin typeface="Times New Roman" panose="02020603050405020304" pitchFamily="18" charset="0"/>
                <a:cs typeface="Times New Roman" panose="02020603050405020304" pitchFamily="18" charset="0"/>
              </a:rPr>
              <a:t>Corporations</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845734"/>
            <a:ext cx="10058400" cy="3535891"/>
          </a:xfrm>
        </p:spPr>
        <p:txBody>
          <a:bodyPr>
            <a:normAutofit/>
          </a:bodyPr>
          <a:lstStyle/>
          <a:p>
            <a:pPr algn="just">
              <a:lnSpc>
                <a:spcPct val="150000"/>
              </a:lnSpc>
            </a:pPr>
            <a:r>
              <a:rPr lang="en-GB" sz="2100" dirty="0">
                <a:latin typeface="Times New Roman" panose="02020603050405020304" pitchFamily="18" charset="0"/>
                <a:cs typeface="Times New Roman" panose="02020603050405020304" pitchFamily="18" charset="0"/>
              </a:rPr>
              <a:t>Corporations must be aware of the fact that </a:t>
            </a:r>
            <a:r>
              <a:rPr lang="en-GB" sz="2100" b="1" dirty="0">
                <a:latin typeface="Times New Roman" panose="02020603050405020304" pitchFamily="18" charset="0"/>
                <a:cs typeface="Times New Roman" panose="02020603050405020304" pitchFamily="18" charset="0"/>
              </a:rPr>
              <a:t>students have to submit a copy of their officially signed Agreement and Confirmation before they start their Professional Practice</a:t>
            </a:r>
            <a:r>
              <a:rPr lang="en-GB" sz="2100" dirty="0">
                <a:latin typeface="Times New Roman" panose="02020603050405020304" pitchFamily="18" charset="0"/>
                <a:cs typeface="Times New Roman" panose="02020603050405020304" pitchFamily="18" charset="0"/>
              </a:rPr>
              <a:t>. If these documents are not submitted to them, a Certificate about Accomplishing Professional Practice cannot be issued</a:t>
            </a:r>
            <a:r>
              <a:rPr lang="en-GB" sz="2100" dirty="0" smtClean="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C56AF684-C1CA-489B-83D5-D3B17BA8F400}"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531577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Finding a Practice Location for Professional </a:t>
            </a:r>
            <a:r>
              <a:rPr lang="en-GB" b="1" dirty="0" smtClean="0">
                <a:effectLst/>
                <a:latin typeface="Times New Roman" panose="02020603050405020304" pitchFamily="18" charset="0"/>
                <a:cs typeface="Times New Roman" panose="02020603050405020304" pitchFamily="18" charset="0"/>
              </a:rPr>
              <a:t>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845734"/>
            <a:ext cx="5486400" cy="4536016"/>
          </a:xfrm>
        </p:spPr>
        <p:txBody>
          <a:bodyPr>
            <a:normAutofit/>
          </a:bodyPr>
          <a:lstStyle/>
          <a:p>
            <a:pPr algn="just">
              <a:lnSpc>
                <a:spcPct val="17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To help </a:t>
            </a:r>
            <a:r>
              <a:rPr lang="en-GB" sz="2400" dirty="0">
                <a:latin typeface="Times New Roman" panose="02020603050405020304" pitchFamily="18" charset="0"/>
                <a:cs typeface="Times New Roman" panose="02020603050405020304" pitchFamily="18" charset="0"/>
              </a:rPr>
              <a:t>students </a:t>
            </a:r>
            <a:r>
              <a:rPr lang="hu-HU" sz="2400" dirty="0" err="1" smtClean="0">
                <a:latin typeface="Times New Roman" panose="02020603050405020304" pitchFamily="18" charset="0"/>
                <a:cs typeface="Times New Roman" panose="02020603050405020304" pitchFamily="18" charset="0"/>
              </a:rPr>
              <a:t>to</a:t>
            </a:r>
            <a:r>
              <a:rPr lang="en-US" sz="2400" dirty="0" smtClean="0">
                <a:latin typeface="Times New Roman" panose="02020603050405020304" pitchFamily="18" charset="0"/>
                <a:cs typeface="Times New Roman" panose="02020603050405020304" pitchFamily="18" charset="0"/>
              </a:rPr>
              <a:t> find professional</a:t>
            </a:r>
            <a:r>
              <a:rPr lang="hu-HU" sz="2400" dirty="0" smtClean="0">
                <a:latin typeface="Times New Roman" panose="02020603050405020304" pitchFamily="18" charset="0"/>
                <a:cs typeface="Times New Roman" panose="02020603050405020304" pitchFamily="18" charset="0"/>
              </a:rPr>
              <a:t> </a:t>
            </a:r>
            <a:r>
              <a:rPr lang="hu-HU" sz="2400" dirty="0" err="1" smtClean="0">
                <a:latin typeface="Times New Roman" panose="02020603050405020304" pitchFamily="18" charset="0"/>
                <a:cs typeface="Times New Roman" panose="02020603050405020304" pitchFamily="18" charset="0"/>
              </a:rPr>
              <a:t>practice</a:t>
            </a:r>
            <a:r>
              <a:rPr lang="hu-HU" sz="2400" dirty="0" smtClean="0">
                <a:latin typeface="Times New Roman" panose="02020603050405020304" pitchFamily="18" charset="0"/>
                <a:cs typeface="Times New Roman" panose="02020603050405020304" pitchFamily="18" charset="0"/>
              </a:rPr>
              <a:t>, </a:t>
            </a:r>
            <a:r>
              <a:rPr lang="hu-HU" sz="2400" dirty="0" err="1" smtClean="0">
                <a:latin typeface="Times New Roman" panose="02020603050405020304" pitchFamily="18" charset="0"/>
                <a:cs typeface="Times New Roman" panose="02020603050405020304" pitchFamily="18" charset="0"/>
              </a:rPr>
              <a:t>the</a:t>
            </a:r>
            <a:r>
              <a:rPr lang="hu-HU" sz="2400" dirty="0" smtClean="0">
                <a:latin typeface="Times New Roman" panose="02020603050405020304" pitchFamily="18" charset="0"/>
                <a:cs typeface="Times New Roman" panose="02020603050405020304" pitchFamily="18" charset="0"/>
              </a:rPr>
              <a:t> </a:t>
            </a:r>
            <a:r>
              <a:rPr lang="hu-HU" sz="2400" dirty="0" err="1" smtClean="0">
                <a:latin typeface="Times New Roman" panose="02020603050405020304" pitchFamily="18" charset="0"/>
                <a:cs typeface="Times New Roman" panose="02020603050405020304" pitchFamily="18" charset="0"/>
              </a:rPr>
              <a:t>list</a:t>
            </a:r>
            <a:r>
              <a:rPr lang="hu-HU" sz="2400" dirty="0" smtClean="0">
                <a:latin typeface="Times New Roman" panose="02020603050405020304" pitchFamily="18" charset="0"/>
                <a:cs typeface="Times New Roman" panose="02020603050405020304" pitchFamily="18" charset="0"/>
              </a:rPr>
              <a:t> of </a:t>
            </a:r>
            <a:r>
              <a:rPr lang="hu-HU" sz="2400" dirty="0" err="1" smtClean="0">
                <a:latin typeface="Times New Roman" panose="02020603050405020304" pitchFamily="18" charset="0"/>
                <a:cs typeface="Times New Roman" panose="02020603050405020304" pitchFamily="18" charset="0"/>
              </a:rPr>
              <a:t>the</a:t>
            </a:r>
            <a:r>
              <a:rPr lang="hu-HU" sz="2400"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Companies </a:t>
            </a:r>
            <a:r>
              <a:rPr lang="en-US" sz="2400" b="1" dirty="0">
                <a:latin typeface="Times New Roman" panose="02020603050405020304" pitchFamily="18" charset="0"/>
                <a:cs typeface="Times New Roman" panose="02020603050405020304" pitchFamily="18" charset="0"/>
              </a:rPr>
              <a:t>with indefinite term </a:t>
            </a:r>
            <a:r>
              <a:rPr lang="en-US" sz="2400" b="1" dirty="0" smtClean="0">
                <a:latin typeface="Times New Roman" panose="02020603050405020304" pitchFamily="18" charset="0"/>
                <a:cs typeface="Times New Roman" panose="02020603050405020304" pitchFamily="18" charset="0"/>
              </a:rPr>
              <a:t>contract</a:t>
            </a:r>
            <a:r>
              <a:rPr lang="hu-HU" sz="2400" b="1"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is </a:t>
            </a:r>
            <a:r>
              <a:rPr lang="en-US" sz="2400" dirty="0" smtClean="0">
                <a:latin typeface="Times New Roman" panose="02020603050405020304" pitchFamily="18" charset="0"/>
                <a:cs typeface="Times New Roman" panose="02020603050405020304" pitchFamily="18" charset="0"/>
              </a:rPr>
              <a:t>available</a:t>
            </a:r>
            <a:r>
              <a:rPr lang="hu-HU" sz="2400" dirty="0" smtClean="0">
                <a:latin typeface="Times New Roman" panose="02020603050405020304" pitchFamily="18" charset="0"/>
                <a:cs typeface="Times New Roman" panose="02020603050405020304" pitchFamily="18" charset="0"/>
              </a:rPr>
              <a:t> </a:t>
            </a:r>
            <a:r>
              <a:rPr lang="hu-HU" sz="2400" dirty="0" err="1" smtClean="0">
                <a:latin typeface="Times New Roman" panose="02020603050405020304" pitchFamily="18" charset="0"/>
                <a:cs typeface="Times New Roman" panose="02020603050405020304" pitchFamily="18" charset="0"/>
              </a:rPr>
              <a:t>on</a:t>
            </a:r>
            <a:r>
              <a:rPr lang="hu-HU"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website of the Faculty of </a:t>
            </a:r>
            <a:r>
              <a:rPr lang="en-US" sz="2400" dirty="0" smtClean="0">
                <a:latin typeface="Times New Roman" panose="02020603050405020304" pitchFamily="18" charset="0"/>
                <a:cs typeface="Times New Roman" panose="02020603050405020304" pitchFamily="18" charset="0"/>
              </a:rPr>
              <a:t>Informatics</a:t>
            </a:r>
            <a:r>
              <a:rPr lang="hu-HU" sz="2400" dirty="0" smtClean="0">
                <a:latin typeface="Times New Roman" panose="02020603050405020304" pitchFamily="18" charset="0"/>
                <a:cs typeface="Times New Roman" panose="02020603050405020304" pitchFamily="18" charset="0"/>
              </a:rPr>
              <a:t>. </a:t>
            </a:r>
          </a:p>
          <a:p>
            <a:pPr algn="just">
              <a:lnSpc>
                <a:spcPct val="170000"/>
              </a:lnSpc>
              <a:buFont typeface="Arial" panose="020B0604020202020204" pitchFamily="34" charset="0"/>
              <a:buChar char="•"/>
            </a:pPr>
            <a:r>
              <a:rPr lang="en-GB" sz="2400" b="1" dirty="0" err="1" smtClean="0">
                <a:latin typeface="Times New Roman" panose="02020603050405020304" pitchFamily="18" charset="0"/>
                <a:cs typeface="Times New Roman" panose="02020603050405020304" pitchFamily="18" charset="0"/>
              </a:rPr>
              <a:t>Europass</a:t>
            </a:r>
            <a:r>
              <a:rPr lang="en-GB" sz="2400" b="1" dirty="0" smtClean="0">
                <a:latin typeface="Times New Roman" panose="02020603050405020304" pitchFamily="18" charset="0"/>
                <a:cs typeface="Times New Roman" panose="02020603050405020304" pitchFamily="18" charset="0"/>
              </a:rPr>
              <a:t> </a:t>
            </a:r>
            <a:r>
              <a:rPr lang="en-GB" sz="2400" b="1" dirty="0">
                <a:latin typeface="Times New Roman" panose="02020603050405020304" pitchFamily="18" charset="0"/>
                <a:cs typeface="Times New Roman" panose="02020603050405020304" pitchFamily="18" charset="0"/>
              </a:rPr>
              <a:t>style CV </a:t>
            </a:r>
            <a:r>
              <a:rPr lang="en-GB" sz="2400" b="1" dirty="0" smtClean="0">
                <a:latin typeface="Times New Roman" panose="02020603050405020304" pitchFamily="18" charset="0"/>
                <a:cs typeface="Times New Roman" panose="02020603050405020304" pitchFamily="18" charset="0"/>
              </a:rPr>
              <a:t>template</a:t>
            </a:r>
            <a:r>
              <a:rPr lang="hu-HU" sz="2400" b="1" dirty="0" smtClean="0">
                <a:latin typeface="Times New Roman" panose="02020603050405020304" pitchFamily="18" charset="0"/>
                <a:cs typeface="Times New Roman" panose="02020603050405020304" pitchFamily="18" charset="0"/>
              </a:rPr>
              <a:t>,</a:t>
            </a:r>
            <a:r>
              <a:rPr lang="en-GB" sz="2400" b="1" dirty="0" smtClean="0">
                <a:latin typeface="Times New Roman" panose="02020603050405020304" pitchFamily="18" charset="0"/>
                <a:cs typeface="Times New Roman" panose="02020603050405020304" pitchFamily="18" charset="0"/>
              </a:rPr>
              <a:t> </a:t>
            </a:r>
            <a:r>
              <a:rPr lang="hu-HU" sz="2400" dirty="0" err="1" smtClean="0">
                <a:latin typeface="Times New Roman" panose="02020603050405020304" pitchFamily="18" charset="0"/>
                <a:cs typeface="Times New Roman" panose="02020603050405020304" pitchFamily="18" charset="0"/>
              </a:rPr>
              <a:t>you</a:t>
            </a:r>
            <a:r>
              <a:rPr lang="hu-HU" sz="2400" dirty="0" smtClean="0">
                <a:latin typeface="Times New Roman" panose="02020603050405020304" pitchFamily="18"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can </a:t>
            </a:r>
            <a:r>
              <a:rPr lang="hu-HU" sz="2400" dirty="0" err="1" smtClean="0">
                <a:latin typeface="Times New Roman" panose="02020603050405020304" pitchFamily="18" charset="0"/>
                <a:cs typeface="Times New Roman" panose="02020603050405020304" pitchFamily="18" charset="0"/>
              </a:rPr>
              <a:t>also</a:t>
            </a:r>
            <a:r>
              <a:rPr lang="en-GB" sz="2400" dirty="0" smtClean="0">
                <a:latin typeface="Times New Roman" panose="02020603050405020304" pitchFamily="18" charset="0"/>
                <a:cs typeface="Times New Roman" panose="02020603050405020304" pitchFamily="18" charset="0"/>
              </a:rPr>
              <a:t> download </a:t>
            </a:r>
            <a:r>
              <a:rPr lang="en-GB" sz="2400" dirty="0">
                <a:latin typeface="Times New Roman" panose="02020603050405020304" pitchFamily="18" charset="0"/>
                <a:cs typeface="Times New Roman" panose="02020603050405020304" pitchFamily="18" charset="0"/>
              </a:rPr>
              <a:t>from </a:t>
            </a:r>
            <a:r>
              <a:rPr lang="en-GB" sz="2400" dirty="0" smtClean="0">
                <a:latin typeface="Times New Roman" panose="02020603050405020304" pitchFamily="18" charset="0"/>
                <a:cs typeface="Times New Roman" panose="02020603050405020304" pitchFamily="18" charset="0"/>
              </a:rPr>
              <a:t>the Faculty</a:t>
            </a:r>
            <a:r>
              <a:rPr lang="hu-HU" sz="2400" dirty="0" smtClean="0">
                <a:latin typeface="Times New Roman" panose="02020603050405020304" pitchFamily="18" charset="0"/>
                <a:cs typeface="Times New Roman" panose="02020603050405020304" pitchFamily="18" charset="0"/>
              </a:rPr>
              <a:t>’s website</a:t>
            </a:r>
            <a:r>
              <a:rPr lang="en-GB" sz="2400" dirty="0" smtClean="0">
                <a:latin typeface="Times New Roman" panose="02020603050405020304" pitchFamily="18" charset="0"/>
                <a:cs typeface="Times New Roman" panose="02020603050405020304" pitchFamily="18" charset="0"/>
              </a:rPr>
              <a:t>.</a:t>
            </a:r>
            <a:endParaRPr lang="hu-HU" sz="2400" dirty="0" smtClean="0">
              <a:latin typeface="Times New Roman" panose="02020603050405020304" pitchFamily="18" charset="0"/>
              <a:cs typeface="Times New Roman" panose="02020603050405020304" pitchFamily="18" charset="0"/>
            </a:endParaRPr>
          </a:p>
          <a:p>
            <a:pPr algn="just">
              <a:lnSpc>
                <a:spcPct val="170000"/>
              </a:lnSpc>
            </a:pPr>
            <a:endParaRPr lang="hu-HU" sz="24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1D78D466-E7B7-4E22-989F-72911500E7F6}"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pic>
        <p:nvPicPr>
          <p:cNvPr id="6" name="Kép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60317" y="2061556"/>
            <a:ext cx="4395363" cy="3674226"/>
          </a:xfrm>
          <a:prstGeom prst="rect">
            <a:avLst/>
          </a:prstGeom>
        </p:spPr>
      </p:pic>
    </p:spTree>
    <p:extLst>
      <p:ext uri="{BB962C8B-B14F-4D97-AF65-F5344CB8AC3E}">
        <p14:creationId xmlns:p14="http://schemas.microsoft.com/office/powerpoint/2010/main" val="12143082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en-GB" b="1" dirty="0">
                <a:latin typeface="Times New Roman" panose="02020603050405020304" pitchFamily="18" charset="0"/>
                <a:cs typeface="Times New Roman" panose="02020603050405020304" pitchFamily="18" charset="0"/>
              </a:rPr>
              <a:t>Finding a Practice Location for Professional Practice</a:t>
            </a:r>
            <a:endParaRPr lang="hu-HU" b="1" dirty="0"/>
          </a:p>
        </p:txBody>
      </p:sp>
      <p:sp>
        <p:nvSpPr>
          <p:cNvPr id="3" name="Tartalom helye 2"/>
          <p:cNvSpPr>
            <a:spLocks noGrp="1"/>
          </p:cNvSpPr>
          <p:nvPr>
            <p:ph idx="1"/>
          </p:nvPr>
        </p:nvSpPr>
        <p:spPr>
          <a:xfrm>
            <a:off x="1097280" y="1737360"/>
            <a:ext cx="10058400" cy="4131734"/>
          </a:xfrm>
        </p:spPr>
        <p:txBody>
          <a:bodyPr>
            <a:normAutofit/>
          </a:bodyPr>
          <a:lstStyle/>
          <a:p>
            <a:pPr marL="201168" lvl="1" indent="0" algn="ctr">
              <a:buNone/>
            </a:pPr>
            <a:endParaRPr lang="hu-HU" sz="2400" b="1" dirty="0" smtClean="0">
              <a:latin typeface="Times New Roman" panose="02020603050405020304" pitchFamily="18" charset="0"/>
              <a:cs typeface="Times New Roman" panose="02020603050405020304" pitchFamily="18" charset="0"/>
            </a:endParaRPr>
          </a:p>
          <a:p>
            <a:pPr marL="201168" lvl="1" indent="0" algn="ctr">
              <a:buNone/>
            </a:pPr>
            <a:r>
              <a:rPr lang="en-GB" sz="2400" b="1" dirty="0" err="1" smtClean="0">
                <a:latin typeface="Times New Roman" panose="02020603050405020304" pitchFamily="18" charset="0"/>
                <a:cs typeface="Times New Roman" panose="02020603050405020304" pitchFamily="18" charset="0"/>
              </a:rPr>
              <a:t>Europass</a:t>
            </a:r>
            <a:r>
              <a:rPr lang="en-GB" sz="2400" b="1" dirty="0" smtClean="0">
                <a:latin typeface="Times New Roman" panose="02020603050405020304" pitchFamily="18" charset="0"/>
                <a:cs typeface="Times New Roman" panose="02020603050405020304" pitchFamily="18" charset="0"/>
              </a:rPr>
              <a:t> CV</a:t>
            </a:r>
            <a:endParaRPr lang="hu-HU" sz="2400" b="1" dirty="0">
              <a:latin typeface="Times New Roman" panose="02020603050405020304" pitchFamily="18" charset="0"/>
              <a:cs typeface="Times New Roman" panose="02020603050405020304" pitchFamily="18" charset="0"/>
            </a:endParaRPr>
          </a:p>
          <a:p>
            <a:pPr marL="201168" lvl="1" indent="0" algn="ctr">
              <a:buNone/>
            </a:pP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en-GB" sz="2100" dirty="0">
                <a:latin typeface="Times New Roman" panose="02020603050405020304" pitchFamily="18" charset="0"/>
                <a:cs typeface="Times New Roman" panose="02020603050405020304" pitchFamily="18" charset="0"/>
              </a:rPr>
              <a:t>It consists </a:t>
            </a:r>
            <a:r>
              <a:rPr lang="en-GB" sz="2100" dirty="0" smtClean="0">
                <a:latin typeface="Times New Roman" panose="02020603050405020304" pitchFamily="18" charset="0"/>
                <a:cs typeface="Times New Roman" panose="02020603050405020304" pitchFamily="18" charset="0"/>
              </a:rPr>
              <a:t>of</a:t>
            </a:r>
            <a:r>
              <a:rPr lang="hu-HU" sz="2100" dirty="0" smtClean="0">
                <a:latin typeface="Times New Roman" panose="02020603050405020304" pitchFamily="18" charset="0"/>
                <a:cs typeface="Times New Roman" panose="02020603050405020304" pitchFamily="18" charset="0"/>
              </a:rPr>
              <a:t> 8</a:t>
            </a:r>
            <a:r>
              <a:rPr lang="en-GB"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points which can be deleted or expanded completely or partly to match personal needs:</a:t>
            </a:r>
            <a:endParaRPr lang="hu-HU" sz="21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Personal Information</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Position Applied for, Personal Statement</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Work Experience</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Education and Training</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Language Skills</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Personal Skills and Competences</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Additional Information (e.g. references)</a:t>
            </a:r>
            <a:endParaRPr lang="hu-HU" sz="1500" dirty="0">
              <a:latin typeface="Times New Roman" panose="02020603050405020304" pitchFamily="18" charset="0"/>
              <a:cs typeface="Times New Roman" panose="02020603050405020304" pitchFamily="18" charset="0"/>
            </a:endParaRPr>
          </a:p>
          <a:p>
            <a:pPr lvl="2"/>
            <a:r>
              <a:rPr lang="en-GB" sz="1500" dirty="0">
                <a:latin typeface="Times New Roman" panose="02020603050405020304" pitchFamily="18" charset="0"/>
                <a:cs typeface="Times New Roman" panose="02020603050405020304" pitchFamily="18" charset="0"/>
              </a:rPr>
              <a:t>Annexes</a:t>
            </a:r>
            <a:endParaRPr lang="hu-HU" sz="1500" dirty="0">
              <a:latin typeface="Times New Roman" panose="02020603050405020304" pitchFamily="18" charset="0"/>
              <a:cs typeface="Times New Roman" panose="02020603050405020304" pitchFamily="18" charset="0"/>
            </a:endParaRPr>
          </a:p>
          <a:p>
            <a:endParaRPr lang="hu-HU" dirty="0"/>
          </a:p>
        </p:txBody>
      </p:sp>
      <p:sp>
        <p:nvSpPr>
          <p:cNvPr id="4" name="Dátum helye 3"/>
          <p:cNvSpPr>
            <a:spLocks noGrp="1"/>
          </p:cNvSpPr>
          <p:nvPr>
            <p:ph type="dt" sz="half" idx="10"/>
          </p:nvPr>
        </p:nvSpPr>
        <p:spPr/>
        <p:txBody>
          <a:bodyPr/>
          <a:lstStyle/>
          <a:p>
            <a:fld id="{A25DE52F-DEE0-4F73-9E99-C6E076B7BCDC}"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718608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lstStyle/>
          <a:p>
            <a:pPr algn="ctr"/>
            <a:r>
              <a:rPr lang="hu-HU" b="1" dirty="0" err="1" smtClean="0">
                <a:latin typeface="Times New Roman" panose="02020603050405020304" pitchFamily="18" charset="0"/>
                <a:cs typeface="Times New Roman" panose="02020603050405020304" pitchFamily="18" charset="0"/>
              </a:rPr>
              <a:t>Aims</a:t>
            </a:r>
            <a:r>
              <a:rPr lang="hu-HU" b="1" dirty="0" smtClean="0">
                <a:latin typeface="Times New Roman" panose="02020603050405020304" pitchFamily="18" charset="0"/>
                <a:cs typeface="Times New Roman" panose="02020603050405020304" pitchFamily="18" charset="0"/>
              </a:rPr>
              <a:t> of Professional </a:t>
            </a:r>
            <a:r>
              <a:rPr lang="hu-HU" b="1" dirty="0" err="1" smtClean="0">
                <a:latin typeface="Times New Roman" panose="02020603050405020304" pitchFamily="18" charset="0"/>
                <a:cs typeface="Times New Roman" panose="02020603050405020304" pitchFamily="18" charset="0"/>
              </a:rPr>
              <a:t>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14152" y="1737359"/>
            <a:ext cx="10058400" cy="4655127"/>
          </a:xfrm>
        </p:spPr>
        <p:txBody>
          <a:bodyPr>
            <a:noAutofit/>
          </a:bodyPr>
          <a:lstStyle/>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to provide students with the opportunity to actively participate in planning, developing and implementing specific programs related to different methods of Informatics;</a:t>
            </a:r>
            <a:endParaRPr lang="hu-HU" sz="21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 to improve their knowledge of their specialization gained in the course of their studies, to strengthen their competences expected in their specialization;</a:t>
            </a:r>
            <a:endParaRPr lang="hu-HU" sz="21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to acknowledge the expectations regarding different positions, to get to know rules related to work, to be aware of the importance of accurate work and keeping deadlines;</a:t>
            </a:r>
            <a:endParaRPr lang="hu-HU" sz="21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to help students to learn a way of thinking specific to their specialization and to develop their problem solving skills;</a:t>
            </a:r>
            <a:endParaRPr lang="hu-HU" sz="21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to increase their efficiency both in individual and team work based on their general competences, to improve their communication skills;</a:t>
            </a:r>
            <a:endParaRPr lang="hu-HU" sz="21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GB" sz="2100" dirty="0">
                <a:latin typeface="Times New Roman" panose="02020603050405020304" pitchFamily="18" charset="0"/>
                <a:cs typeface="Times New Roman" panose="02020603050405020304" pitchFamily="18" charset="0"/>
              </a:rPr>
              <a:t>to adapt their previously gained knowledge and to get to know new tools depending on their workplace</a:t>
            </a:r>
            <a:endParaRPr lang="hu-HU" sz="2100" dirty="0">
              <a:latin typeface="Times New Roman" panose="02020603050405020304" pitchFamily="18" charset="0"/>
              <a:cs typeface="Times New Roman" panose="02020603050405020304" pitchFamily="18" charset="0"/>
            </a:endParaRPr>
          </a:p>
          <a:p>
            <a:pPr algn="just"/>
            <a:endParaRPr lang="en-GB"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BE516CC0-E720-4A7D-B018-BFCEEC0AACD2}"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7460044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Committee of Professional </a:t>
            </a:r>
            <a:r>
              <a:rPr lang="en-GB" b="1" dirty="0" smtClean="0">
                <a:effectLst/>
                <a:latin typeface="Times New Roman" panose="02020603050405020304" pitchFamily="18" charset="0"/>
                <a:cs typeface="Times New Roman" panose="02020603050405020304" pitchFamily="18" charset="0"/>
              </a:rPr>
              <a:t>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202077" y="1737360"/>
            <a:ext cx="10027578" cy="4550424"/>
          </a:xfrm>
        </p:spPr>
        <p:txBody>
          <a:bodyPr>
            <a:noAutofit/>
          </a:bodyPr>
          <a:lstStyle/>
          <a:p>
            <a:pPr lvl="1" algn="ctr">
              <a:lnSpc>
                <a:spcPct val="150000"/>
              </a:lnSpc>
              <a:buFont typeface="Arial" panose="020B0604020202020204" pitchFamily="34" charset="0"/>
              <a:buChar char="•"/>
            </a:pPr>
            <a:r>
              <a:rPr lang="hu-HU" sz="2100" b="1" dirty="0" smtClean="0">
                <a:latin typeface="Times New Roman" panose="02020603050405020304" pitchFamily="18" charset="0"/>
                <a:cs typeface="Times New Roman" panose="02020603050405020304" pitchFamily="18" charset="0"/>
              </a:rPr>
              <a:t>Computer </a:t>
            </a:r>
            <a:r>
              <a:rPr lang="hu-HU" sz="2100" b="1" dirty="0">
                <a:latin typeface="Times New Roman" panose="02020603050405020304" pitchFamily="18" charset="0"/>
                <a:cs typeface="Times New Roman" panose="02020603050405020304" pitchFamily="18" charset="0"/>
              </a:rPr>
              <a:t>Science </a:t>
            </a:r>
            <a:r>
              <a:rPr lang="hu-HU" sz="2100" b="1" dirty="0" err="1">
                <a:latin typeface="Times New Roman" panose="02020603050405020304" pitchFamily="18" charset="0"/>
                <a:cs typeface="Times New Roman" panose="02020603050405020304" pitchFamily="18" charset="0"/>
              </a:rPr>
              <a:t>Engineering</a:t>
            </a:r>
            <a:r>
              <a:rPr lang="hu-HU" sz="2100" b="1" dirty="0">
                <a:latin typeface="Times New Roman" panose="02020603050405020304" pitchFamily="18" charset="0"/>
                <a:cs typeface="Times New Roman" panose="02020603050405020304" pitchFamily="18" charset="0"/>
              </a:rPr>
              <a:t/>
            </a:r>
            <a:br>
              <a:rPr lang="hu-HU" sz="2100" b="1" dirty="0">
                <a:latin typeface="Times New Roman" panose="02020603050405020304" pitchFamily="18" charset="0"/>
                <a:cs typeface="Times New Roman" panose="02020603050405020304" pitchFamily="18" charset="0"/>
              </a:rPr>
            </a:br>
            <a:r>
              <a:rPr lang="hu-HU" sz="2100" b="1" dirty="0">
                <a:latin typeface="Times New Roman" panose="02020603050405020304" pitchFamily="18" charset="0"/>
                <a:cs typeface="Times New Roman" panose="02020603050405020304" pitchFamily="18" charset="0"/>
              </a:rPr>
              <a:t>Dr. József Sütő </a:t>
            </a:r>
            <a:r>
              <a:rPr lang="hu-HU" sz="2100" dirty="0" err="1" smtClean="0">
                <a:latin typeface="Times New Roman" panose="02020603050405020304" pitchFamily="18" charset="0"/>
                <a:cs typeface="Times New Roman" panose="02020603050405020304" pitchFamily="18" charset="0"/>
              </a:rPr>
              <a:t>lecturer</a:t>
            </a:r>
            <a:endParaRPr lang="hu-HU" sz="2100" dirty="0">
              <a:latin typeface="Times New Roman" panose="02020603050405020304" pitchFamily="18" charset="0"/>
              <a:cs typeface="Times New Roman" panose="02020603050405020304" pitchFamily="18" charset="0"/>
            </a:endParaRPr>
          </a:p>
          <a:p>
            <a:pPr algn="ctr">
              <a:lnSpc>
                <a:spcPct val="150000"/>
              </a:lnSpc>
              <a:buFont typeface="Arial" panose="020B0604020202020204" pitchFamily="34" charset="0"/>
              <a:buChar char="•"/>
            </a:pPr>
            <a:r>
              <a:rPr lang="hu-HU" sz="2100" b="1" dirty="0">
                <a:latin typeface="Times New Roman" panose="02020603050405020304" pitchFamily="18" charset="0"/>
                <a:cs typeface="Times New Roman" panose="02020603050405020304" pitchFamily="18" charset="0"/>
              </a:rPr>
              <a:t> Business </a:t>
            </a:r>
            <a:r>
              <a:rPr lang="hu-HU" sz="2100" b="1" dirty="0" err="1">
                <a:latin typeface="Times New Roman" panose="02020603050405020304" pitchFamily="18" charset="0"/>
                <a:cs typeface="Times New Roman" panose="02020603050405020304" pitchFamily="18" charset="0"/>
              </a:rPr>
              <a:t>Informatics</a:t>
            </a:r>
            <a:r>
              <a:rPr lang="hu-HU" sz="2100" b="1" dirty="0">
                <a:latin typeface="Times New Roman" panose="02020603050405020304" pitchFamily="18" charset="0"/>
                <a:cs typeface="Times New Roman" panose="02020603050405020304" pitchFamily="18" charset="0"/>
              </a:rPr>
              <a:t>	</a:t>
            </a:r>
            <a:br>
              <a:rPr lang="hu-HU" sz="2100" b="1" dirty="0">
                <a:latin typeface="Times New Roman" panose="02020603050405020304" pitchFamily="18" charset="0"/>
                <a:cs typeface="Times New Roman" panose="02020603050405020304" pitchFamily="18" charset="0"/>
              </a:rPr>
            </a:br>
            <a:r>
              <a:rPr lang="hu-HU" sz="2100" b="1" dirty="0">
                <a:latin typeface="Times New Roman" panose="02020603050405020304" pitchFamily="18" charset="0"/>
                <a:cs typeface="Times New Roman" panose="02020603050405020304" pitchFamily="18" charset="0"/>
              </a:rPr>
              <a:t>Csaba </a:t>
            </a:r>
            <a:r>
              <a:rPr lang="hu-HU" sz="2100" b="1" dirty="0" err="1">
                <a:latin typeface="Times New Roman" panose="02020603050405020304" pitchFamily="18" charset="0"/>
                <a:cs typeface="Times New Roman" panose="02020603050405020304" pitchFamily="18" charset="0"/>
              </a:rPr>
              <a:t>Noszály</a:t>
            </a:r>
            <a:r>
              <a:rPr lang="hu-HU" sz="2100" b="1" dirty="0">
                <a:latin typeface="Times New Roman" panose="02020603050405020304" pitchFamily="18" charset="0"/>
                <a:cs typeface="Times New Roman" panose="02020603050405020304" pitchFamily="18" charset="0"/>
              </a:rPr>
              <a:t> </a:t>
            </a:r>
            <a:r>
              <a:rPr lang="hu-HU" sz="2100" dirty="0" err="1" smtClean="0">
                <a:latin typeface="Times New Roman" panose="02020603050405020304" pitchFamily="18" charset="0"/>
                <a:cs typeface="Times New Roman" panose="02020603050405020304" pitchFamily="18" charset="0"/>
              </a:rPr>
              <a:t>lecturer</a:t>
            </a:r>
            <a:endParaRPr lang="hu-HU" sz="2100" dirty="0" smtClean="0">
              <a:latin typeface="Times New Roman" panose="02020603050405020304" pitchFamily="18" charset="0"/>
              <a:cs typeface="Times New Roman" panose="02020603050405020304" pitchFamily="18" charset="0"/>
            </a:endParaRPr>
          </a:p>
          <a:p>
            <a:pPr lvl="1" algn="ctr">
              <a:lnSpc>
                <a:spcPct val="150000"/>
              </a:lnSpc>
              <a:buFont typeface="Arial" panose="020B0604020202020204" pitchFamily="34" charset="0"/>
              <a:buChar char="•"/>
            </a:pPr>
            <a:r>
              <a:rPr lang="hu-HU" sz="2100" b="1" dirty="0">
                <a:latin typeface="Times New Roman" panose="02020603050405020304" pitchFamily="18" charset="0"/>
                <a:cs typeface="Times New Roman" panose="02020603050405020304" pitchFamily="18" charset="0"/>
              </a:rPr>
              <a:t>Computer Science</a:t>
            </a:r>
            <a:r>
              <a:rPr lang="hu-HU" sz="2100" dirty="0">
                <a:latin typeface="Times New Roman" panose="02020603050405020304" pitchFamily="18" charset="0"/>
                <a:cs typeface="Times New Roman" panose="02020603050405020304" pitchFamily="18" charset="0"/>
              </a:rPr>
              <a:t/>
            </a:r>
            <a:br>
              <a:rPr lang="hu-HU" sz="2100" dirty="0">
                <a:latin typeface="Times New Roman" panose="02020603050405020304" pitchFamily="18" charset="0"/>
                <a:cs typeface="Times New Roman" panose="02020603050405020304" pitchFamily="18" charset="0"/>
              </a:rPr>
            </a:br>
            <a:r>
              <a:rPr lang="hu-HU" sz="2100" b="1" dirty="0">
                <a:latin typeface="Times New Roman" panose="02020603050405020304" pitchFamily="18" charset="0"/>
                <a:cs typeface="Times New Roman" panose="02020603050405020304" pitchFamily="18" charset="0"/>
              </a:rPr>
              <a:t>Dr. Zoltán Godó </a:t>
            </a:r>
            <a:r>
              <a:rPr lang="hu-HU" sz="2100" dirty="0" err="1" smtClean="0">
                <a:latin typeface="Times New Roman" panose="02020603050405020304" pitchFamily="18" charset="0"/>
                <a:cs typeface="Times New Roman" panose="02020603050405020304" pitchFamily="18" charset="0"/>
              </a:rPr>
              <a:t>lecturer</a:t>
            </a:r>
            <a:endParaRPr lang="hu-HU" sz="2100" dirty="0">
              <a:latin typeface="Times New Roman" panose="02020603050405020304" pitchFamily="18" charset="0"/>
              <a:cs typeface="Times New Roman" panose="02020603050405020304" pitchFamily="18" charset="0"/>
            </a:endParaRPr>
          </a:p>
          <a:p>
            <a:pPr algn="ctr">
              <a:lnSpc>
                <a:spcPct val="150000"/>
              </a:lnSpc>
              <a:buFont typeface="Arial" panose="020B0604020202020204" pitchFamily="34" charset="0"/>
              <a:buChar char="•"/>
            </a:pPr>
            <a:endParaRPr lang="hu-HU" sz="2100" dirty="0" smtClean="0">
              <a:latin typeface="Times New Roman" panose="02020603050405020304" pitchFamily="18" charset="0"/>
              <a:cs typeface="Times New Roman" panose="02020603050405020304" pitchFamily="18" charset="0"/>
            </a:endParaRPr>
          </a:p>
          <a:p>
            <a:pPr algn="ctr">
              <a:lnSpc>
                <a:spcPct val="150000"/>
              </a:lnSpc>
            </a:pP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45170FF4-96CA-4587-968E-B23DC88C7C5C}"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38744610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b="1" dirty="0" smtClean="0">
                <a:latin typeface="Times New Roman" panose="02020603050405020304" pitchFamily="18" charset="0"/>
                <a:cs typeface="Times New Roman" panose="02020603050405020304" pitchFamily="18" charset="0"/>
              </a:rPr>
              <a:t>CONTACT</a:t>
            </a:r>
            <a:endParaRPr lang="hu-HU" dirty="0"/>
          </a:p>
        </p:txBody>
      </p:sp>
      <p:sp>
        <p:nvSpPr>
          <p:cNvPr id="3" name="Tartalom helye 2"/>
          <p:cNvSpPr>
            <a:spLocks noGrp="1"/>
          </p:cNvSpPr>
          <p:nvPr>
            <p:ph idx="1"/>
          </p:nvPr>
        </p:nvSpPr>
        <p:spPr/>
        <p:txBody>
          <a:bodyPr/>
          <a:lstStyle/>
          <a:p>
            <a:pPr algn="ctr">
              <a:lnSpc>
                <a:spcPct val="100000"/>
              </a:lnSpc>
            </a:pPr>
            <a:r>
              <a:rPr lang="en-US" sz="2400" b="1" dirty="0" smtClean="0">
                <a:latin typeface="Times New Roman" panose="02020603050405020304" pitchFamily="18" charset="0"/>
                <a:cs typeface="Times New Roman" panose="02020603050405020304" pitchFamily="18" charset="0"/>
              </a:rPr>
              <a:t>Anita </a:t>
            </a:r>
            <a:r>
              <a:rPr lang="hu-HU" sz="2400" b="1" dirty="0" smtClean="0">
                <a:latin typeface="Times New Roman" panose="02020603050405020304" pitchFamily="18" charset="0"/>
                <a:cs typeface="Times New Roman" panose="02020603050405020304" pitchFamily="18" charset="0"/>
              </a:rPr>
              <a:t>BALOGH</a:t>
            </a:r>
            <a:r>
              <a:rPr lang="en-US" sz="2400" b="1" dirty="0" smtClean="0">
                <a:latin typeface="Times New Roman" panose="02020603050405020304" pitchFamily="18" charset="0"/>
                <a:cs typeface="Times New Roman" panose="02020603050405020304" pitchFamily="18" charset="0"/>
              </a:rPr>
              <a:t> </a:t>
            </a:r>
            <a:r>
              <a:rPr lang="hu-HU" sz="2400" b="1" dirty="0">
                <a:latin typeface="Times New Roman" panose="02020603050405020304" pitchFamily="18" charset="0"/>
                <a:cs typeface="Times New Roman" panose="02020603050405020304" pitchFamily="18" charset="0"/>
              </a:rPr>
              <a:t/>
            </a:r>
            <a:br>
              <a:rPr lang="hu-HU"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coordinator of professional practice</a:t>
            </a:r>
            <a:r>
              <a:rPr lang="hu-HU" sz="2400" b="1" dirty="0">
                <a:latin typeface="Times New Roman" panose="02020603050405020304" pitchFamily="18" charset="0"/>
                <a:cs typeface="Times New Roman" panose="02020603050405020304" pitchFamily="18" charset="0"/>
              </a:rPr>
              <a:t/>
            </a:r>
            <a:br>
              <a:rPr lang="hu-HU"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University of Debrecen</a:t>
            </a:r>
            <a:r>
              <a:rPr lang="hu-H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Faculty of Informatics</a:t>
            </a:r>
            <a:r>
              <a:rPr lang="hu-HU" sz="2400" b="1" dirty="0">
                <a:latin typeface="Times New Roman" panose="02020603050405020304" pitchFamily="18" charset="0"/>
                <a:cs typeface="Times New Roman" panose="02020603050405020304" pitchFamily="18" charset="0"/>
              </a:rPr>
              <a:t/>
            </a:r>
            <a:br>
              <a:rPr lang="hu-HU" sz="2400" b="1"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Email: </a:t>
            </a:r>
            <a:r>
              <a:rPr lang="en-US" sz="2400" b="1" dirty="0">
                <a:latin typeface="Times New Roman" panose="02020603050405020304" pitchFamily="18" charset="0"/>
                <a:cs typeface="Times New Roman" panose="02020603050405020304" pitchFamily="18" charset="0"/>
              </a:rPr>
              <a:t>szakmaigyakorlat@inf.unideb.hu  </a:t>
            </a:r>
            <a:r>
              <a:rPr lang="hu-HU" sz="2400" b="1" dirty="0">
                <a:latin typeface="Times New Roman" panose="02020603050405020304" pitchFamily="18" charset="0"/>
                <a:cs typeface="Times New Roman" panose="02020603050405020304" pitchFamily="18" charset="0"/>
              </a:rPr>
              <a:t/>
            </a:r>
            <a:br>
              <a:rPr lang="hu-HU"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Contact hours: </a:t>
            </a:r>
            <a:r>
              <a:rPr lang="hu-HU" sz="2400" dirty="0" err="1">
                <a:latin typeface="Times New Roman" panose="02020603050405020304" pitchFamily="18" charset="0"/>
                <a:cs typeface="Times New Roman" panose="02020603050405020304" pitchFamily="18" charset="0"/>
              </a:rPr>
              <a:t>Monday-Friday</a:t>
            </a:r>
            <a:r>
              <a:rPr lang="hu-HU" sz="2400" dirty="0">
                <a:latin typeface="Times New Roman" panose="02020603050405020304" pitchFamily="18" charset="0"/>
                <a:cs typeface="Times New Roman" panose="02020603050405020304" pitchFamily="18" charset="0"/>
              </a:rPr>
              <a:t> 9.00-11.00 </a:t>
            </a:r>
            <a:r>
              <a:rPr lang="en-GB" sz="2400" dirty="0">
                <a:latin typeface="Times New Roman" panose="02020603050405020304" pitchFamily="18" charset="0"/>
                <a:cs typeface="Times New Roman" panose="02020603050405020304" pitchFamily="18" charset="0"/>
              </a:rPr>
              <a:t>Room </a:t>
            </a:r>
            <a:r>
              <a:rPr lang="hu-HU" sz="2400" dirty="0">
                <a:latin typeface="Times New Roman" panose="02020603050405020304" pitchFamily="18" charset="0"/>
                <a:cs typeface="Times New Roman" panose="02020603050405020304" pitchFamily="18" charset="0"/>
              </a:rPr>
              <a:t>I</a:t>
            </a:r>
            <a:r>
              <a:rPr lang="en-GB" sz="2400" dirty="0">
                <a:latin typeface="Times New Roman" panose="02020603050405020304" pitchFamily="18" charset="0"/>
                <a:cs typeface="Times New Roman" panose="02020603050405020304" pitchFamily="18" charset="0"/>
              </a:rPr>
              <a:t>230</a:t>
            </a:r>
            <a:endParaRPr lang="hu-HU" sz="2400" dirty="0">
              <a:latin typeface="Times New Roman" panose="02020603050405020304" pitchFamily="18" charset="0"/>
              <a:cs typeface="Times New Roman" panose="02020603050405020304" pitchFamily="18" charset="0"/>
            </a:endParaRPr>
          </a:p>
          <a:p>
            <a:endParaRPr lang="hu-HU" dirty="0"/>
          </a:p>
        </p:txBody>
      </p:sp>
      <p:sp>
        <p:nvSpPr>
          <p:cNvPr id="5" name="Téglalap 4"/>
          <p:cNvSpPr/>
          <p:nvPr/>
        </p:nvSpPr>
        <p:spPr>
          <a:xfrm>
            <a:off x="3078480" y="4159137"/>
            <a:ext cx="6096000" cy="1569660"/>
          </a:xfrm>
          <a:prstGeom prst="rect">
            <a:avLst/>
          </a:prstGeom>
        </p:spPr>
        <p:txBody>
          <a:bodyPr>
            <a:spAutoFit/>
          </a:bodyPr>
          <a:lstStyle/>
          <a:p>
            <a:pPr algn="ctr"/>
            <a:r>
              <a:rPr lang="hu-HU" sz="2400" b="1" dirty="0" err="1">
                <a:latin typeface="Times New Roman" panose="02020603050405020304" pitchFamily="18" charset="0"/>
                <a:cs typeface="Times New Roman" panose="02020603050405020304" pitchFamily="18" charset="0"/>
              </a:rPr>
              <a:t>Download</a:t>
            </a:r>
            <a:r>
              <a:rPr lang="hu-HU" sz="2400" b="1" dirty="0">
                <a:latin typeface="Times New Roman" panose="02020603050405020304" pitchFamily="18" charset="0"/>
                <a:cs typeface="Times New Roman" panose="02020603050405020304" pitchFamily="18" charset="0"/>
              </a:rPr>
              <a:t> of </a:t>
            </a:r>
            <a:r>
              <a:rPr lang="hu-HU" sz="2400" b="1" dirty="0" err="1">
                <a:latin typeface="Times New Roman" panose="02020603050405020304" pitchFamily="18" charset="0"/>
                <a:cs typeface="Times New Roman" panose="02020603050405020304" pitchFamily="18" charset="0"/>
              </a:rPr>
              <a:t>documents</a:t>
            </a:r>
            <a:r>
              <a:rPr lang="hu-HU" sz="2400" b="1" dirty="0">
                <a:latin typeface="Times New Roman" panose="02020603050405020304" pitchFamily="18" charset="0"/>
                <a:cs typeface="Times New Roman" panose="02020603050405020304" pitchFamily="18" charset="0"/>
              </a:rPr>
              <a:t>:</a:t>
            </a:r>
            <a:r>
              <a:rPr lang="hu-HU" sz="2400" dirty="0">
                <a:latin typeface="Times New Roman" panose="02020603050405020304" pitchFamily="18" charset="0"/>
                <a:cs typeface="Times New Roman" panose="02020603050405020304" pitchFamily="18" charset="0"/>
              </a:rPr>
              <a:t/>
            </a:r>
            <a:br>
              <a:rPr lang="hu-HU"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Faculty </a:t>
            </a:r>
            <a:r>
              <a:rPr lang="en-US" sz="2400" dirty="0">
                <a:latin typeface="Times New Roman" panose="02020603050405020304" pitchFamily="18" charset="0"/>
                <a:cs typeface="Times New Roman" panose="02020603050405020304" pitchFamily="18" charset="0"/>
              </a:rPr>
              <a:t>portal:  www.inf.unideb.hu</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Login with NEPTUN code and password</a:t>
            </a:r>
          </a:p>
          <a:p>
            <a:pPr algn="ctr"/>
            <a:r>
              <a:rPr lang="en-US" sz="2400" dirty="0">
                <a:latin typeface="Times New Roman" panose="02020603050405020304" pitchFamily="18" charset="0"/>
                <a:cs typeface="Times New Roman" panose="02020603050405020304" pitchFamily="18" charset="0"/>
              </a:rPr>
              <a:t>Students / Professional Training menu</a:t>
            </a:r>
          </a:p>
        </p:txBody>
      </p:sp>
      <p:sp>
        <p:nvSpPr>
          <p:cNvPr id="4" name="Dátum helye 3"/>
          <p:cNvSpPr>
            <a:spLocks noGrp="1"/>
          </p:cNvSpPr>
          <p:nvPr>
            <p:ph type="dt" sz="half" idx="10"/>
          </p:nvPr>
        </p:nvSpPr>
        <p:spPr/>
        <p:txBody>
          <a:bodyPr/>
          <a:lstStyle/>
          <a:p>
            <a:fld id="{74B9F420-B995-4B82-9A82-EDBB31D3AF3E}" type="datetime1">
              <a:rPr lang="hu-HU" smtClean="0">
                <a:solidFill>
                  <a:prstClr val="black"/>
                </a:solidFill>
              </a:rPr>
              <a:t>2020. 10. 22.</a:t>
            </a:fld>
            <a:endParaRPr lang="hu-HU">
              <a:solidFill>
                <a:prstClr val="black"/>
              </a:solidFill>
            </a:endParaRPr>
          </a:p>
        </p:txBody>
      </p:sp>
      <p:sp>
        <p:nvSpPr>
          <p:cNvPr id="6" name="Élőláb helye 5"/>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18604886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hu-HU" sz="4400" b="1" dirty="0" err="1" smtClean="0">
                <a:latin typeface="Times New Roman" panose="02020603050405020304" pitchFamily="18" charset="0"/>
                <a:cs typeface="Times New Roman" panose="02020603050405020304" pitchFamily="18" charset="0"/>
              </a:rPr>
              <a:t>Aims</a:t>
            </a:r>
            <a:r>
              <a:rPr lang="hu-HU" sz="4400" b="1" dirty="0" smtClean="0">
                <a:latin typeface="Times New Roman" panose="02020603050405020304" pitchFamily="18" charset="0"/>
                <a:cs typeface="Times New Roman" panose="02020603050405020304" pitchFamily="18" charset="0"/>
              </a:rPr>
              <a:t> of Professional </a:t>
            </a:r>
            <a:r>
              <a:rPr lang="hu-HU" sz="4400" b="1" dirty="0" err="1" smtClean="0">
                <a:latin typeface="Times New Roman" panose="02020603050405020304" pitchFamily="18" charset="0"/>
                <a:cs typeface="Times New Roman" panose="02020603050405020304" pitchFamily="18" charset="0"/>
              </a:rPr>
              <a:t>Practice</a:t>
            </a:r>
            <a:r>
              <a:rPr lang="hu-HU" sz="4400" b="1" dirty="0" smtClean="0">
                <a:latin typeface="Times New Roman" panose="02020603050405020304" pitchFamily="18" charset="0"/>
                <a:cs typeface="Times New Roman" panose="02020603050405020304" pitchFamily="18" charset="0"/>
              </a:rPr>
              <a:t>:</a:t>
            </a:r>
            <a:br>
              <a:rPr lang="hu-HU" sz="4400" b="1" dirty="0" smtClean="0">
                <a:latin typeface="Times New Roman" panose="02020603050405020304" pitchFamily="18" charset="0"/>
                <a:cs typeface="Times New Roman" panose="02020603050405020304" pitchFamily="18" charset="0"/>
              </a:rPr>
            </a:br>
            <a:r>
              <a:rPr lang="hu-HU" sz="4500" b="1" dirty="0" err="1">
                <a:latin typeface="Times New Roman" panose="02020603050405020304" pitchFamily="18" charset="0"/>
                <a:cs typeface="Times New Roman" panose="02020603050405020304" pitchFamily="18" charset="0"/>
              </a:rPr>
              <a:t>C</a:t>
            </a:r>
            <a:r>
              <a:rPr lang="hu-HU" sz="4500" b="1" dirty="0" err="1" smtClean="0">
                <a:latin typeface="Times New Roman" panose="02020603050405020304" pitchFamily="18" charset="0"/>
                <a:cs typeface="Times New Roman" panose="02020603050405020304" pitchFamily="18" charset="0"/>
              </a:rPr>
              <a:t>ompetences</a:t>
            </a:r>
            <a:endParaRPr lang="hu-HU" sz="4500"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p:txBody>
          <a:bodyPr>
            <a:normAutofit/>
          </a:bodyPr>
          <a:lstStyle/>
          <a:p>
            <a:pPr algn="just"/>
            <a:r>
              <a:rPr lang="en-GB" sz="2100" dirty="0">
                <a:latin typeface="Times New Roman" panose="02020603050405020304" pitchFamily="18" charset="0"/>
                <a:cs typeface="Times New Roman" panose="02020603050405020304" pitchFamily="18" charset="0"/>
              </a:rPr>
              <a:t>In the course of Professional Practice students will get an insight into the work process of an organization (corporation, institution) corresponding to their specialization. They will also take part in the daily work process, perform duties assigned by their superiors on their own, moreover they will gain work experience that will be beneficial for them to find a job in the labour market.</a:t>
            </a:r>
            <a:endParaRPr lang="hu-HU" sz="2100" dirty="0">
              <a:latin typeface="Times New Roman" panose="02020603050405020304" pitchFamily="18" charset="0"/>
              <a:cs typeface="Times New Roman" panose="02020603050405020304" pitchFamily="18" charset="0"/>
            </a:endParaRPr>
          </a:p>
          <a:p>
            <a:pPr algn="just"/>
            <a:r>
              <a:rPr lang="en-GB" sz="2100" dirty="0">
                <a:latin typeface="Times New Roman" panose="02020603050405020304" pitchFamily="18" charset="0"/>
                <a:cs typeface="Times New Roman" panose="02020603050405020304" pitchFamily="18" charset="0"/>
              </a:rPr>
              <a:t>Competences that can be gained and improved in the course of Professional </a:t>
            </a:r>
            <a:r>
              <a:rPr lang="en-GB" sz="2100" dirty="0" smtClean="0">
                <a:latin typeface="Times New Roman" panose="02020603050405020304" pitchFamily="18" charset="0"/>
                <a:cs typeface="Times New Roman" panose="02020603050405020304" pitchFamily="18" charset="0"/>
              </a:rPr>
              <a:t>Practice</a:t>
            </a:r>
            <a:r>
              <a:rPr lang="hu-HU" sz="2100"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are the following</a:t>
            </a:r>
            <a:r>
              <a:rPr lang="en-GB" sz="2100" dirty="0" smtClean="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lvl="1" algn="just"/>
            <a:r>
              <a:rPr lang="en-GB" sz="2100" b="1" u="sng" dirty="0">
                <a:latin typeface="Times New Roman" panose="02020603050405020304" pitchFamily="18" charset="0"/>
                <a:cs typeface="Times New Roman" panose="02020603050405020304" pitchFamily="18" charset="0"/>
              </a:rPr>
              <a:t>General Competences</a:t>
            </a:r>
            <a:r>
              <a:rPr lang="en-GB" sz="2100" b="1" dirty="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Students will be able to perform duties accurately and precisely, meet deadlines, work individually or in a team showing a willingness to cooperate depending on the nature of tasks, and communicate using technical language.</a:t>
            </a:r>
            <a:endParaRPr lang="hu-HU" sz="2100" dirty="0">
              <a:latin typeface="Times New Roman" panose="02020603050405020304" pitchFamily="18" charset="0"/>
              <a:cs typeface="Times New Roman" panose="02020603050405020304" pitchFamily="18" charset="0"/>
            </a:endParaRPr>
          </a:p>
          <a:p>
            <a:pPr lvl="1" algn="just"/>
            <a:r>
              <a:rPr lang="en-GB" sz="2100" b="1" u="sng" dirty="0">
                <a:latin typeface="Times New Roman" panose="02020603050405020304" pitchFamily="18" charset="0"/>
                <a:cs typeface="Times New Roman" panose="02020603050405020304" pitchFamily="18" charset="0"/>
              </a:rPr>
              <a:t>Professional Competences</a:t>
            </a:r>
            <a:r>
              <a:rPr lang="en-GB" sz="2100" b="1" dirty="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Students will be able to use the knowledge of their specialization acquired during their studies and gain new knowledge.</a:t>
            </a:r>
            <a:endParaRPr lang="hu-HU" sz="2100" dirty="0">
              <a:latin typeface="Times New Roman" panose="02020603050405020304" pitchFamily="18" charset="0"/>
              <a:cs typeface="Times New Roman" panose="02020603050405020304" pitchFamily="18" charset="0"/>
            </a:endParaRPr>
          </a:p>
          <a:p>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2E9E3F24-CCDD-49B3-85CC-B20DA47DCAFA}"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198826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sz="5200" b="1" dirty="0">
                <a:effectLst/>
                <a:latin typeface="Times New Roman" panose="02020603050405020304" pitchFamily="18" charset="0"/>
                <a:cs typeface="Times New Roman" panose="02020603050405020304" pitchFamily="18" charset="0"/>
              </a:rPr>
              <a:t>Related </a:t>
            </a:r>
            <a:r>
              <a:rPr lang="en-GB" sz="5200" b="1" dirty="0" smtClean="0">
                <a:effectLst/>
                <a:latin typeface="Times New Roman" panose="02020603050405020304" pitchFamily="18" charset="0"/>
                <a:cs typeface="Times New Roman" panose="02020603050405020304" pitchFamily="18" charset="0"/>
              </a:rPr>
              <a:t>Acts</a:t>
            </a:r>
            <a:endParaRPr lang="hu-HU" sz="5200"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p:txBody>
          <a:bodyPr>
            <a:normAutofit/>
          </a:bodyPr>
          <a:lstStyle/>
          <a:p>
            <a:pPr algn="just">
              <a:lnSpc>
                <a:spcPct val="150000"/>
              </a:lnSpc>
              <a:buFont typeface="Arial" panose="020B0604020202020204" pitchFamily="34" charset="0"/>
              <a:buChar char="•"/>
            </a:pPr>
            <a:r>
              <a:rPr lang="en-GB" sz="2100" dirty="0">
                <a:latin typeface="Times New Roman" panose="02020603050405020304" pitchFamily="18" charset="0"/>
                <a:cs typeface="Times New Roman" panose="02020603050405020304" pitchFamily="18" charset="0"/>
              </a:rPr>
              <a:t>Act No. 155 of 2011 concerning contributions to professional training and support of its development</a:t>
            </a:r>
            <a:endParaRPr lang="hu-HU" sz="2100"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GB" sz="2100" dirty="0">
                <a:latin typeface="Times New Roman" panose="02020603050405020304" pitchFamily="18" charset="0"/>
                <a:cs typeface="Times New Roman" panose="02020603050405020304" pitchFamily="18" charset="0"/>
              </a:rPr>
              <a:t>Act No. 187 of 2011 concerning professional training</a:t>
            </a:r>
            <a:endParaRPr lang="hu-HU" sz="2100"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GB" sz="2100" dirty="0">
                <a:latin typeface="Times New Roman" panose="02020603050405020304" pitchFamily="18" charset="0"/>
                <a:cs typeface="Times New Roman" panose="02020603050405020304" pitchFamily="18" charset="0"/>
              </a:rPr>
              <a:t>Government Decree No. 280/2011 of 20 December 2011 laying down requirements for standards and reduction factors regarding the accounts of practical training imposed on vocational training levy</a:t>
            </a:r>
            <a:endParaRPr lang="hu-HU" sz="2100" dirty="0">
              <a:latin typeface="Times New Roman" panose="02020603050405020304" pitchFamily="18" charset="0"/>
              <a:cs typeface="Times New Roman" panose="02020603050405020304" pitchFamily="18" charset="0"/>
            </a:endParaRPr>
          </a:p>
          <a:p>
            <a:pPr marL="109728" indent="0">
              <a:lnSpc>
                <a:spcPct val="150000"/>
              </a:lnSpc>
              <a:buNone/>
            </a:pP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5AD38D7D-92C6-4ABD-8538-30D9AC3EB710}"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1046091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pPr algn="ctr"/>
            <a:r>
              <a:rPr lang="en-US" b="1" dirty="0">
                <a:latin typeface="Times New Roman" panose="02020603050405020304" pitchFamily="18" charset="0"/>
                <a:cs typeface="Times New Roman" panose="02020603050405020304" pitchFamily="18" charset="0"/>
              </a:rPr>
              <a:t>The Rules and Regulations of Studies of the Faculty of </a:t>
            </a:r>
            <a:r>
              <a:rPr lang="en-US" b="1" dirty="0" smtClean="0">
                <a:latin typeface="Times New Roman" panose="02020603050405020304" pitchFamily="18" charset="0"/>
                <a:cs typeface="Times New Roman" panose="02020603050405020304" pitchFamily="18" charset="0"/>
              </a:rPr>
              <a:t>Informatics</a:t>
            </a:r>
            <a:r>
              <a:rPr lang="hu-HU" b="1" dirty="0" smtClean="0">
                <a:latin typeface="Times New Roman" panose="02020603050405020304" pitchFamily="18" charset="0"/>
                <a:cs typeface="Times New Roman" panose="02020603050405020304" pitchFamily="18" charset="0"/>
              </a:rPr>
              <a:t/>
            </a:r>
            <a:br>
              <a:rPr lang="hu-HU" b="1" dirty="0" smtClean="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Article 18 /to Article 18 (4) of the Regulations/</a:t>
            </a:r>
            <a:endParaRPr lang="hu-HU" sz="2700" b="1" dirty="0">
              <a:latin typeface="Times New Roman" panose="02020603050405020304" pitchFamily="18" charset="0"/>
              <a:cs typeface="Times New Roman" panose="02020603050405020304" pitchFamily="18" charset="0"/>
            </a:endParaRPr>
          </a:p>
        </p:txBody>
      </p:sp>
      <p:sp>
        <p:nvSpPr>
          <p:cNvPr id="3" name="Tartalom helye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(1) </a:t>
            </a:r>
            <a:r>
              <a:rPr lang="en-US" b="1" dirty="0">
                <a:latin typeface="Times New Roman" panose="02020603050405020304" pitchFamily="18" charset="0"/>
                <a:cs typeface="Times New Roman" panose="02020603050405020304" pitchFamily="18" charset="0"/>
              </a:rPr>
              <a:t>The following students need to complete an internship</a:t>
            </a:r>
            <a:r>
              <a:rPr lang="en-US" dirty="0">
                <a:latin typeface="Times New Roman" panose="02020603050405020304" pitchFamily="18" charset="0"/>
                <a:cs typeface="Times New Roman" panose="02020603050405020304" pitchFamily="18" charset="0"/>
              </a:rPr>
              <a:t>: </a:t>
            </a:r>
            <a:endParaRPr lang="hu-HU" dirty="0"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Computer </a:t>
            </a:r>
            <a:r>
              <a:rPr lang="en-US" b="1" dirty="0">
                <a:latin typeface="Times New Roman" panose="02020603050405020304" pitchFamily="18" charset="0"/>
                <a:cs typeface="Times New Roman" panose="02020603050405020304" pitchFamily="18" charset="0"/>
              </a:rPr>
              <a:t>Science, </a:t>
            </a:r>
            <a:r>
              <a:rPr lang="en-US" b="1" dirty="0" smtClean="0">
                <a:latin typeface="Times New Roman" panose="02020603050405020304" pitchFamily="18" charset="0"/>
                <a:cs typeface="Times New Roman" panose="02020603050405020304" pitchFamily="18" charset="0"/>
              </a:rPr>
              <a:t>Business</a:t>
            </a:r>
            <a:r>
              <a:rPr lang="hu-H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Informatics</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Computer </a:t>
            </a:r>
            <a:r>
              <a:rPr lang="en-US" b="1" dirty="0">
                <a:latin typeface="Times New Roman" panose="02020603050405020304" pitchFamily="18" charset="0"/>
                <a:cs typeface="Times New Roman" panose="02020603050405020304" pitchFamily="18" charset="0"/>
              </a:rPr>
              <a:t>Science Engineering (BSc) </a:t>
            </a:r>
            <a:r>
              <a:rPr lang="en-US" dirty="0">
                <a:latin typeface="Times New Roman" panose="02020603050405020304" pitchFamily="18" charset="0"/>
                <a:cs typeface="Times New Roman" panose="02020603050405020304" pitchFamily="18" charset="0"/>
              </a:rPr>
              <a:t>admitted after fall 2011, all Library </a:t>
            </a:r>
            <a:r>
              <a:rPr lang="en-US" dirty="0" smtClean="0">
                <a:latin typeface="Times New Roman" panose="02020603050405020304" pitchFamily="18" charset="0"/>
                <a:cs typeface="Times New Roman" panose="02020603050405020304" pitchFamily="18" charset="0"/>
              </a:rPr>
              <a:t>and</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Information </a:t>
            </a:r>
            <a:r>
              <a:rPr lang="en-US" dirty="0">
                <a:latin typeface="Times New Roman" panose="02020603050405020304" pitchFamily="18" charset="0"/>
                <a:cs typeface="Times New Roman" panose="02020603050405020304" pitchFamily="18" charset="0"/>
              </a:rPr>
              <a:t>Science BA students, </a:t>
            </a:r>
            <a:endParaRPr lang="hu-HU"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Computer </a:t>
            </a:r>
            <a:r>
              <a:rPr lang="en-US" b="1" dirty="0">
                <a:latin typeface="Times New Roman" panose="02020603050405020304" pitchFamily="18" charset="0"/>
                <a:cs typeface="Times New Roman" panose="02020603050405020304" pitchFamily="18" charset="0"/>
              </a:rPr>
              <a:t>Science, Business Informatics, Computer </a:t>
            </a:r>
            <a:r>
              <a:rPr lang="en-US" b="1" dirty="0" smtClean="0">
                <a:latin typeface="Times New Roman" panose="02020603050405020304" pitchFamily="18" charset="0"/>
                <a:cs typeface="Times New Roman" panose="02020603050405020304" pitchFamily="18" charset="0"/>
              </a:rPr>
              <a:t>Science</a:t>
            </a:r>
            <a:r>
              <a:rPr lang="hu-H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Engineering </a:t>
            </a:r>
            <a:r>
              <a:rPr lang="en-US" b="1" dirty="0">
                <a:latin typeface="Times New Roman" panose="02020603050405020304" pitchFamily="18" charset="0"/>
                <a:cs typeface="Times New Roman" panose="02020603050405020304" pitchFamily="18" charset="0"/>
              </a:rPr>
              <a:t>MSc students </a:t>
            </a:r>
            <a:r>
              <a:rPr lang="en-US" dirty="0">
                <a:latin typeface="Times New Roman" panose="02020603050405020304" pitchFamily="18" charset="0"/>
                <a:cs typeface="Times New Roman" panose="02020603050405020304" pitchFamily="18" charset="0"/>
              </a:rPr>
              <a:t>admitted after fall 2011, and all Library and Information </a:t>
            </a:r>
            <a:r>
              <a:rPr lang="en-US" dirty="0" smtClean="0">
                <a:latin typeface="Times New Roman" panose="02020603050405020304" pitchFamily="18" charset="0"/>
                <a:cs typeface="Times New Roman" panose="02020603050405020304" pitchFamily="18" charset="0"/>
              </a:rPr>
              <a:t>Science</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MA </a:t>
            </a:r>
            <a:r>
              <a:rPr lang="en-US" dirty="0">
                <a:latin typeface="Times New Roman" panose="02020603050405020304" pitchFamily="18" charset="0"/>
                <a:cs typeface="Times New Roman" panose="02020603050405020304" pitchFamily="18" charset="0"/>
              </a:rPr>
              <a:t>students. </a:t>
            </a:r>
            <a:endParaRPr lang="hu-HU"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Participation </a:t>
            </a:r>
            <a:r>
              <a:rPr lang="en-US" dirty="0">
                <a:latin typeface="Times New Roman" panose="02020603050405020304" pitchFamily="18" charset="0"/>
                <a:cs typeface="Times New Roman" panose="02020603050405020304" pitchFamily="18" charset="0"/>
              </a:rPr>
              <a:t>in internship is initiated by the student and aided by the Faculty.</a:t>
            </a:r>
          </a:p>
          <a:p>
            <a:pPr algn="just"/>
            <a:r>
              <a:rPr lang="en-US" b="1" dirty="0">
                <a:latin typeface="Times New Roman" panose="02020603050405020304" pitchFamily="18" charset="0"/>
                <a:cs typeface="Times New Roman" panose="02020603050405020304" pitchFamily="18" charset="0"/>
              </a:rPr>
              <a:t>The length of the internship</a:t>
            </a:r>
            <a:r>
              <a:rPr lang="en-US" dirty="0">
                <a:latin typeface="Times New Roman" panose="02020603050405020304" pitchFamily="18" charset="0"/>
                <a:cs typeface="Times New Roman" panose="02020603050405020304" pitchFamily="18" charset="0"/>
              </a:rPr>
              <a:t> is 240 working hours </a:t>
            </a:r>
            <a:r>
              <a:rPr lang="en-US" b="1" dirty="0">
                <a:latin typeface="Times New Roman" panose="02020603050405020304" pitchFamily="18" charset="0"/>
                <a:cs typeface="Times New Roman" panose="02020603050405020304" pitchFamily="18" charset="0"/>
              </a:rPr>
              <a:t>for BSc students</a:t>
            </a:r>
            <a:r>
              <a:rPr lang="en-US" dirty="0">
                <a:latin typeface="Times New Roman" panose="02020603050405020304" pitchFamily="18" charset="0"/>
                <a:cs typeface="Times New Roman" panose="02020603050405020304" pitchFamily="18" charset="0"/>
              </a:rPr>
              <a:t>, in case of students </a:t>
            </a:r>
            <a:r>
              <a:rPr lang="en-US" dirty="0" smtClean="0">
                <a:latin typeface="Times New Roman" panose="02020603050405020304" pitchFamily="18" charset="0"/>
                <a:cs typeface="Times New Roman" panose="02020603050405020304" pitchFamily="18" charset="0"/>
              </a:rPr>
              <a:t>admitted</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after </a:t>
            </a:r>
            <a:r>
              <a:rPr lang="en-US" dirty="0">
                <a:latin typeface="Times New Roman" panose="02020603050405020304" pitchFamily="18" charset="0"/>
                <a:cs typeface="Times New Roman" panose="02020603050405020304" pitchFamily="18" charset="0"/>
              </a:rPr>
              <a:t>September 2014, it is </a:t>
            </a:r>
            <a:r>
              <a:rPr lang="en-US" b="1" dirty="0">
                <a:latin typeface="Times New Roman" panose="02020603050405020304" pitchFamily="18" charset="0"/>
                <a:cs typeface="Times New Roman" panose="02020603050405020304" pitchFamily="18" charset="0"/>
              </a:rPr>
              <a:t>320 working hours</a:t>
            </a:r>
            <a:r>
              <a:rPr lang="en-US" dirty="0">
                <a:latin typeface="Times New Roman" panose="02020603050405020304" pitchFamily="18" charset="0"/>
                <a:cs typeface="Times New Roman" panose="02020603050405020304" pitchFamily="18" charset="0"/>
              </a:rPr>
              <a:t>, 15 credits for Library and Information </a:t>
            </a:r>
            <a:r>
              <a:rPr lang="en-US" dirty="0" smtClean="0">
                <a:latin typeface="Times New Roman" panose="02020603050405020304" pitchFamily="18" charset="0"/>
                <a:cs typeface="Times New Roman" panose="02020603050405020304" pitchFamily="18" charset="0"/>
              </a:rPr>
              <a:t>Science</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BA </a:t>
            </a:r>
            <a:r>
              <a:rPr lang="en-US" dirty="0">
                <a:latin typeface="Times New Roman" panose="02020603050405020304" pitchFamily="18" charset="0"/>
                <a:cs typeface="Times New Roman" panose="02020603050405020304" pitchFamily="18" charset="0"/>
              </a:rPr>
              <a:t>students, 160 working hours for non-teacher’s master programs and </a:t>
            </a:r>
            <a:r>
              <a:rPr lang="en-US" b="1" dirty="0">
                <a:latin typeface="Times New Roman" panose="02020603050405020304" pitchFamily="18" charset="0"/>
                <a:cs typeface="Times New Roman" panose="02020603050405020304" pitchFamily="18" charset="0"/>
              </a:rPr>
              <a:t>240 working hours </a:t>
            </a:r>
            <a:r>
              <a:rPr lang="en-US" b="1" dirty="0" smtClean="0">
                <a:latin typeface="Times New Roman" panose="02020603050405020304" pitchFamily="18" charset="0"/>
                <a:cs typeface="Times New Roman" panose="02020603050405020304" pitchFamily="18" charset="0"/>
              </a:rPr>
              <a:t>for</a:t>
            </a:r>
            <a:r>
              <a:rPr lang="hu-HU" b="1" dirty="0" smtClean="0">
                <a:latin typeface="Times New Roman" panose="02020603050405020304" pitchFamily="18" charset="0"/>
                <a:cs typeface="Times New Roman" panose="02020603050405020304" pitchFamily="18" charset="0"/>
              </a:rPr>
              <a:t> </a:t>
            </a:r>
            <a:r>
              <a:rPr lang="hu-HU" b="1" dirty="0" err="1" smtClean="0">
                <a:latin typeface="Times New Roman" panose="02020603050405020304" pitchFamily="18" charset="0"/>
                <a:cs typeface="Times New Roman" panose="02020603050405020304" pitchFamily="18" charset="0"/>
              </a:rPr>
              <a:t>MSc</a:t>
            </a:r>
            <a:r>
              <a:rPr lang="hu-H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students </a:t>
            </a:r>
            <a:r>
              <a:rPr lang="en-US" dirty="0">
                <a:latin typeface="Times New Roman" panose="02020603050405020304" pitchFamily="18" charset="0"/>
                <a:cs typeface="Times New Roman" panose="02020603050405020304" pitchFamily="18" charset="0"/>
              </a:rPr>
              <a:t>admitted after September 2014. </a:t>
            </a:r>
            <a:endParaRPr lang="hu-HU"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659F5DA2-EDB4-4E38-B2D2-DAACC447F098}"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4012974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Legislation </a:t>
            </a:r>
            <a:r>
              <a:rPr lang="en-GB" b="1" dirty="0" smtClean="0">
                <a:effectLst/>
                <a:latin typeface="Times New Roman" panose="02020603050405020304" pitchFamily="18" charset="0"/>
                <a:cs typeface="Times New Roman" panose="02020603050405020304" pitchFamily="18" charset="0"/>
              </a:rPr>
              <a:t>Background</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845733"/>
            <a:ext cx="10058400" cy="4297891"/>
          </a:xfrm>
        </p:spPr>
        <p:txBody>
          <a:bodyPr>
            <a:normAutofit/>
          </a:bodyPr>
          <a:lstStyle/>
          <a:p>
            <a:pPr algn="just">
              <a:lnSpc>
                <a:spcPct val="100000"/>
              </a:lnSpc>
            </a:pPr>
            <a:r>
              <a:rPr lang="en-GB" sz="2100" dirty="0">
                <a:latin typeface="Times New Roman" panose="02020603050405020304" pitchFamily="18" charset="0"/>
                <a:cs typeface="Times New Roman" panose="02020603050405020304" pitchFamily="18" charset="0"/>
              </a:rPr>
              <a:t>Act </a:t>
            </a:r>
            <a:r>
              <a:rPr lang="en-GB" sz="2100" dirty="0" smtClean="0">
                <a:latin typeface="Times New Roman" panose="02020603050405020304" pitchFamily="18" charset="0"/>
                <a:cs typeface="Times New Roman" panose="02020603050405020304" pitchFamily="18" charset="0"/>
              </a:rPr>
              <a:t>No</a:t>
            </a:r>
            <a:r>
              <a:rPr lang="en-GB" sz="2100" dirty="0">
                <a:latin typeface="Times New Roman" panose="02020603050405020304" pitchFamily="18" charset="0"/>
                <a:cs typeface="Times New Roman" panose="02020603050405020304" pitchFamily="18" charset="0"/>
              </a:rPr>
              <a:t>. 204 of 2011 concerning National Higher Education </a:t>
            </a:r>
            <a:br>
              <a:rPr lang="en-GB" sz="2100" dirty="0">
                <a:latin typeface="Times New Roman" panose="02020603050405020304" pitchFamily="18" charset="0"/>
                <a:cs typeface="Times New Roman" panose="02020603050405020304" pitchFamily="18" charset="0"/>
              </a:rPr>
            </a:br>
            <a:r>
              <a:rPr lang="en-GB" sz="2100" dirty="0">
                <a:latin typeface="Times New Roman" panose="02020603050405020304" pitchFamily="18" charset="0"/>
                <a:cs typeface="Times New Roman" panose="02020603050405020304" pitchFamily="18" charset="0"/>
              </a:rPr>
              <a:t>Professional Practice: </a:t>
            </a:r>
            <a:r>
              <a:rPr lang="en-GB" sz="2100" b="1" dirty="0" smtClean="0">
                <a:solidFill>
                  <a:srgbClr val="FF0000"/>
                </a:solidFill>
                <a:latin typeface="Times New Roman" panose="02020603050405020304" pitchFamily="18" charset="0"/>
                <a:cs typeface="Times New Roman" panose="02020603050405020304" pitchFamily="18" charset="0"/>
              </a:rPr>
              <a:t>Students of </a:t>
            </a:r>
            <a:r>
              <a:rPr lang="en-GB" sz="2100" b="1" dirty="0" err="1" smtClean="0">
                <a:solidFill>
                  <a:srgbClr val="FF0000"/>
                </a:solidFill>
                <a:latin typeface="Times New Roman" panose="02020603050405020304" pitchFamily="18" charset="0"/>
                <a:cs typeface="Times New Roman" panose="02020603050405020304" pitchFamily="18" charset="0"/>
              </a:rPr>
              <a:t>bsc</a:t>
            </a:r>
            <a:r>
              <a:rPr lang="en-GB" sz="2100" b="1" dirty="0" smtClean="0">
                <a:solidFill>
                  <a:srgbClr val="FF0000"/>
                </a:solidFill>
                <a:latin typeface="Times New Roman" panose="02020603050405020304" pitchFamily="18" charset="0"/>
                <a:cs typeface="Times New Roman" panose="02020603050405020304" pitchFamily="18" charset="0"/>
              </a:rPr>
              <a:t>, </a:t>
            </a:r>
            <a:r>
              <a:rPr lang="en-GB" sz="2100" b="1" dirty="0" err="1" smtClean="0">
                <a:solidFill>
                  <a:srgbClr val="FF0000"/>
                </a:solidFill>
                <a:latin typeface="Times New Roman" panose="02020603050405020304" pitchFamily="18" charset="0"/>
                <a:cs typeface="Times New Roman" panose="02020603050405020304" pitchFamily="18" charset="0"/>
              </a:rPr>
              <a:t>msc</a:t>
            </a:r>
            <a:r>
              <a:rPr lang="en-GB" sz="2100" b="1" dirty="0" smtClean="0">
                <a:solidFill>
                  <a:srgbClr val="FF0000"/>
                </a:solidFill>
                <a:latin typeface="Times New Roman" panose="02020603050405020304" pitchFamily="18" charset="0"/>
                <a:cs typeface="Times New Roman" panose="02020603050405020304" pitchFamily="18" charset="0"/>
              </a:rPr>
              <a:t> and undivided training courses of higher education must take part in professional practice at outside (independent) practice locations or practice locations provided by an institution of higher education, partly on their own.</a:t>
            </a:r>
            <a:endParaRPr lang="hu-HU" sz="2100" b="1" dirty="0" smtClean="0">
              <a:solidFill>
                <a:srgbClr val="FF0000"/>
              </a:solidFill>
              <a:latin typeface="Times New Roman" panose="02020603050405020304" pitchFamily="18" charset="0"/>
              <a:cs typeface="Times New Roman" panose="02020603050405020304" pitchFamily="18" charset="0"/>
            </a:endParaRPr>
          </a:p>
          <a:p>
            <a:pPr algn="just">
              <a:lnSpc>
                <a:spcPct val="100000"/>
              </a:lnSpc>
            </a:pPr>
            <a:endParaRPr lang="hu-HU" sz="2100" dirty="0" smtClean="0">
              <a:latin typeface="Times New Roman" panose="02020603050405020304" pitchFamily="18" charset="0"/>
              <a:cs typeface="Times New Roman" panose="02020603050405020304" pitchFamily="18" charset="0"/>
            </a:endParaRPr>
          </a:p>
          <a:p>
            <a:pPr algn="just"/>
            <a:r>
              <a:rPr lang="en-GB" sz="2100" dirty="0" smtClean="0">
                <a:latin typeface="Times New Roman" panose="02020603050405020304" pitchFamily="18" charset="0"/>
                <a:cs typeface="Times New Roman" panose="02020603050405020304" pitchFamily="18" charset="0"/>
              </a:rPr>
              <a:t>The </a:t>
            </a:r>
            <a:r>
              <a:rPr lang="en-GB" sz="2100" b="1" dirty="0">
                <a:latin typeface="Times New Roman" panose="02020603050405020304" pitchFamily="18" charset="0"/>
                <a:cs typeface="Times New Roman" panose="02020603050405020304" pitchFamily="18" charset="0"/>
              </a:rPr>
              <a:t>duration of Professional Practice </a:t>
            </a:r>
            <a:r>
              <a:rPr lang="en-GB" sz="2100" dirty="0">
                <a:latin typeface="Times New Roman" panose="02020603050405020304" pitchFamily="18" charset="0"/>
                <a:cs typeface="Times New Roman" panose="02020603050405020304" pitchFamily="18" charset="0"/>
              </a:rPr>
              <a:t>for students of accredited courses of </a:t>
            </a:r>
            <a:r>
              <a:rPr lang="en-GB" sz="2100" dirty="0" smtClean="0">
                <a:latin typeface="Times New Roman" panose="02020603050405020304" pitchFamily="18" charset="0"/>
                <a:cs typeface="Times New Roman" panose="02020603050405020304" pitchFamily="18" charset="0"/>
              </a:rPr>
              <a:t>Informatics:</a:t>
            </a:r>
            <a:endParaRPr lang="hu-HU" sz="2100" dirty="0">
              <a:latin typeface="Times New Roman" panose="02020603050405020304" pitchFamily="18" charset="0"/>
              <a:cs typeface="Times New Roman" panose="02020603050405020304" pitchFamily="18" charset="0"/>
            </a:endParaRPr>
          </a:p>
          <a:p>
            <a:pPr algn="just"/>
            <a:r>
              <a:rPr lang="en-GB" sz="2100" b="1" dirty="0" smtClean="0">
                <a:latin typeface="Times New Roman" panose="02020603050405020304" pitchFamily="18" charset="0"/>
                <a:cs typeface="Times New Roman" panose="02020603050405020304" pitchFamily="18" charset="0"/>
              </a:rPr>
              <a:t>8 </a:t>
            </a:r>
            <a:r>
              <a:rPr lang="en-GB" sz="2100" b="1" dirty="0">
                <a:latin typeface="Times New Roman" panose="02020603050405020304" pitchFamily="18" charset="0"/>
                <a:cs typeface="Times New Roman" panose="02020603050405020304" pitchFamily="18" charset="0"/>
              </a:rPr>
              <a:t>weeks </a:t>
            </a:r>
            <a:r>
              <a:rPr lang="hu-HU" sz="2100" b="1" dirty="0" smtClean="0">
                <a:latin typeface="Times New Roman" panose="02020603050405020304" pitchFamily="18" charset="0"/>
                <a:cs typeface="Times New Roman" panose="02020603050405020304" pitchFamily="18" charset="0"/>
              </a:rPr>
              <a:t>(320 </a:t>
            </a:r>
            <a:r>
              <a:rPr lang="hu-HU" sz="2100" b="1" dirty="0" err="1" smtClean="0">
                <a:latin typeface="Times New Roman" panose="02020603050405020304" pitchFamily="18" charset="0"/>
                <a:cs typeface="Times New Roman" panose="02020603050405020304" pitchFamily="18" charset="0"/>
              </a:rPr>
              <a:t>hours</a:t>
            </a:r>
            <a:r>
              <a:rPr lang="hu-HU" sz="2100" b="1"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for</a:t>
            </a:r>
            <a:r>
              <a:rPr lang="en-GB" sz="2100" b="1" dirty="0" smtClean="0">
                <a:latin typeface="Times New Roman" panose="02020603050405020304" pitchFamily="18" charset="0"/>
                <a:cs typeface="Times New Roman" panose="02020603050405020304" pitchFamily="18" charset="0"/>
              </a:rPr>
              <a:t> </a:t>
            </a:r>
            <a:r>
              <a:rPr lang="en-GB" sz="2100" b="1" dirty="0">
                <a:latin typeface="Times New Roman" panose="02020603050405020304" pitchFamily="18" charset="0"/>
                <a:cs typeface="Times New Roman" panose="02020603050405020304" pitchFamily="18" charset="0"/>
              </a:rPr>
              <a:t>BSc students, </a:t>
            </a:r>
            <a:r>
              <a:rPr lang="en-GB" sz="2100" b="1" dirty="0" smtClean="0">
                <a:latin typeface="Times New Roman" panose="02020603050405020304" pitchFamily="18" charset="0"/>
                <a:cs typeface="Times New Roman" panose="02020603050405020304" pitchFamily="18" charset="0"/>
              </a:rPr>
              <a:t>6 weeks</a:t>
            </a:r>
            <a:r>
              <a:rPr lang="hu-HU" sz="2100" b="1" dirty="0" smtClean="0">
                <a:latin typeface="Times New Roman" panose="02020603050405020304" pitchFamily="18" charset="0"/>
                <a:cs typeface="Times New Roman" panose="02020603050405020304" pitchFamily="18" charset="0"/>
              </a:rPr>
              <a:t> (240 </a:t>
            </a:r>
            <a:r>
              <a:rPr lang="hu-HU" sz="2100" b="1" dirty="0" err="1" smtClean="0">
                <a:latin typeface="Times New Roman" panose="02020603050405020304" pitchFamily="18" charset="0"/>
                <a:cs typeface="Times New Roman" panose="02020603050405020304" pitchFamily="18" charset="0"/>
              </a:rPr>
              <a:t>hours</a:t>
            </a:r>
            <a:r>
              <a:rPr lang="hu-HU" sz="2100" b="1" dirty="0" smtClean="0">
                <a:latin typeface="Times New Roman" panose="02020603050405020304" pitchFamily="18" charset="0"/>
                <a:cs typeface="Times New Roman" panose="02020603050405020304" pitchFamily="18" charset="0"/>
              </a:rPr>
              <a:t>)</a:t>
            </a:r>
            <a:r>
              <a:rPr lang="en-GB" sz="2100" b="1"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for</a:t>
            </a:r>
            <a:r>
              <a:rPr lang="en-GB" sz="2100" b="1" dirty="0">
                <a:latin typeface="Times New Roman" panose="02020603050405020304" pitchFamily="18" charset="0"/>
                <a:cs typeface="Times New Roman" panose="02020603050405020304" pitchFamily="18" charset="0"/>
              </a:rPr>
              <a:t> MSc students </a:t>
            </a:r>
            <a:r>
              <a:rPr lang="hu-HU" sz="2100" b="1" dirty="0">
                <a:latin typeface="Times New Roman" panose="02020603050405020304" pitchFamily="18" charset="0"/>
                <a:cs typeface="Times New Roman" panose="02020603050405020304" pitchFamily="18" charset="0"/>
              </a:rPr>
              <a:t>	</a:t>
            </a:r>
            <a:endParaRPr lang="hu-HU" sz="2100" b="1" dirty="0" smtClean="0">
              <a:latin typeface="Times New Roman" panose="02020603050405020304" pitchFamily="18" charset="0"/>
              <a:cs typeface="Times New Roman" panose="02020603050405020304" pitchFamily="18" charset="0"/>
            </a:endParaRPr>
          </a:p>
          <a:p>
            <a:pPr marL="201168" lvl="1" indent="0" algn="ctr">
              <a:buNone/>
            </a:pPr>
            <a:r>
              <a:rPr lang="en-GB" sz="2100" b="1" dirty="0" smtClean="0">
                <a:latin typeface="Times New Roman" panose="02020603050405020304" pitchFamily="18" charset="0"/>
                <a:cs typeface="Times New Roman" panose="02020603050405020304" pitchFamily="18" charset="0"/>
              </a:rPr>
              <a:t>who </a:t>
            </a:r>
            <a:r>
              <a:rPr lang="en-GB" sz="2100" b="1" dirty="0">
                <a:latin typeface="Times New Roman" panose="02020603050405020304" pitchFamily="18" charset="0"/>
                <a:cs typeface="Times New Roman" panose="02020603050405020304" pitchFamily="18" charset="0"/>
              </a:rPr>
              <a:t>started their studies in 2014 or later</a:t>
            </a:r>
            <a:endParaRPr lang="hu-HU" sz="2100" b="1" dirty="0">
              <a:latin typeface="Times New Roman" panose="02020603050405020304" pitchFamily="18" charset="0"/>
              <a:cs typeface="Times New Roman" panose="02020603050405020304" pitchFamily="18" charset="0"/>
            </a:endParaRPr>
          </a:p>
          <a:p>
            <a:pPr marL="201168" lvl="1" indent="0">
              <a:buNone/>
            </a:pPr>
            <a:r>
              <a:rPr lang="en-GB" sz="2100" b="1" dirty="0" smtClean="0">
                <a:latin typeface="Times New Roman" panose="02020603050405020304" pitchFamily="18" charset="0"/>
                <a:cs typeface="Times New Roman" panose="02020603050405020304" pitchFamily="18" charset="0"/>
              </a:rPr>
              <a:t>6 weeks</a:t>
            </a:r>
            <a:r>
              <a:rPr lang="hu-HU" sz="2100" b="1" dirty="0" smtClean="0">
                <a:latin typeface="Times New Roman" panose="02020603050405020304" pitchFamily="18" charset="0"/>
                <a:cs typeface="Times New Roman" panose="02020603050405020304" pitchFamily="18" charset="0"/>
              </a:rPr>
              <a:t> (240 </a:t>
            </a:r>
            <a:r>
              <a:rPr lang="hu-HU" sz="2100" b="1" dirty="0" err="1" smtClean="0">
                <a:latin typeface="Times New Roman" panose="02020603050405020304" pitchFamily="18" charset="0"/>
                <a:cs typeface="Times New Roman" panose="02020603050405020304" pitchFamily="18" charset="0"/>
              </a:rPr>
              <a:t>hours</a:t>
            </a:r>
            <a:r>
              <a:rPr lang="hu-HU" sz="2100" b="1" dirty="0" smtClean="0">
                <a:latin typeface="Times New Roman" panose="02020603050405020304" pitchFamily="18" charset="0"/>
                <a:cs typeface="Times New Roman" panose="02020603050405020304" pitchFamily="18" charset="0"/>
              </a:rPr>
              <a:t>)</a:t>
            </a:r>
            <a:r>
              <a:rPr lang="en-GB" sz="2100" b="1"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for </a:t>
            </a:r>
            <a:r>
              <a:rPr lang="en-GB" sz="2100" b="1" dirty="0">
                <a:latin typeface="Times New Roman" panose="02020603050405020304" pitchFamily="18" charset="0"/>
                <a:cs typeface="Times New Roman" panose="02020603050405020304" pitchFamily="18" charset="0"/>
              </a:rPr>
              <a:t>BSc students, </a:t>
            </a:r>
            <a:r>
              <a:rPr lang="en-GB" sz="2100" b="1" dirty="0" smtClean="0">
                <a:latin typeface="Times New Roman" panose="02020603050405020304" pitchFamily="18" charset="0"/>
                <a:cs typeface="Times New Roman" panose="02020603050405020304" pitchFamily="18" charset="0"/>
              </a:rPr>
              <a:t>4 </a:t>
            </a:r>
            <a:r>
              <a:rPr lang="en-GB" sz="2100" b="1" dirty="0">
                <a:latin typeface="Times New Roman" panose="02020603050405020304" pitchFamily="18" charset="0"/>
                <a:cs typeface="Times New Roman" panose="02020603050405020304" pitchFamily="18" charset="0"/>
              </a:rPr>
              <a:t>weeks </a:t>
            </a:r>
            <a:r>
              <a:rPr lang="hu-HU" sz="2100" b="1" dirty="0" smtClean="0">
                <a:latin typeface="Times New Roman" panose="02020603050405020304" pitchFamily="18" charset="0"/>
                <a:cs typeface="Times New Roman" panose="02020603050405020304" pitchFamily="18" charset="0"/>
              </a:rPr>
              <a:t>(160 </a:t>
            </a:r>
            <a:r>
              <a:rPr lang="hu-HU" sz="2100" b="1" dirty="0" err="1" smtClean="0">
                <a:latin typeface="Times New Roman" panose="02020603050405020304" pitchFamily="18" charset="0"/>
                <a:cs typeface="Times New Roman" panose="02020603050405020304" pitchFamily="18" charset="0"/>
              </a:rPr>
              <a:t>hours</a:t>
            </a:r>
            <a:r>
              <a:rPr lang="hu-HU" sz="2100" b="1"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for</a:t>
            </a:r>
            <a:r>
              <a:rPr lang="en-GB" sz="2100" b="1" dirty="0" smtClean="0">
                <a:latin typeface="Times New Roman" panose="02020603050405020304" pitchFamily="18" charset="0"/>
                <a:cs typeface="Times New Roman" panose="02020603050405020304" pitchFamily="18" charset="0"/>
              </a:rPr>
              <a:t> </a:t>
            </a:r>
            <a:r>
              <a:rPr lang="en-GB" sz="2100" b="1" dirty="0">
                <a:latin typeface="Times New Roman" panose="02020603050405020304" pitchFamily="18" charset="0"/>
                <a:cs typeface="Times New Roman" panose="02020603050405020304" pitchFamily="18" charset="0"/>
              </a:rPr>
              <a:t>MSc students</a:t>
            </a:r>
            <a:r>
              <a:rPr lang="en-GB" sz="2100" dirty="0">
                <a:latin typeface="Times New Roman" panose="02020603050405020304" pitchFamily="18" charset="0"/>
                <a:cs typeface="Times New Roman" panose="02020603050405020304" pitchFamily="18" charset="0"/>
              </a:rPr>
              <a:t> </a:t>
            </a:r>
            <a:endParaRPr lang="hu-HU" sz="2100" dirty="0" smtClean="0">
              <a:latin typeface="Times New Roman" panose="02020603050405020304" pitchFamily="18" charset="0"/>
              <a:cs typeface="Times New Roman" panose="02020603050405020304" pitchFamily="18" charset="0"/>
            </a:endParaRPr>
          </a:p>
          <a:p>
            <a:pPr marL="201168" lvl="1" indent="0" algn="ctr">
              <a:buNone/>
            </a:pPr>
            <a:r>
              <a:rPr lang="en-GB" sz="2100" b="1" dirty="0" smtClean="0">
                <a:latin typeface="Times New Roman" panose="02020603050405020304" pitchFamily="18" charset="0"/>
                <a:cs typeface="Times New Roman" panose="02020603050405020304" pitchFamily="18" charset="0"/>
              </a:rPr>
              <a:t>who </a:t>
            </a:r>
            <a:r>
              <a:rPr lang="en-GB" sz="2100" b="1" dirty="0">
                <a:latin typeface="Times New Roman" panose="02020603050405020304" pitchFamily="18" charset="0"/>
                <a:cs typeface="Times New Roman" panose="02020603050405020304" pitchFamily="18" charset="0"/>
              </a:rPr>
              <a:t>started their studies before 2014</a:t>
            </a:r>
            <a:endParaRPr lang="hu-HU" sz="2100" b="1" dirty="0">
              <a:latin typeface="Times New Roman" panose="02020603050405020304" pitchFamily="18" charset="0"/>
              <a:cs typeface="Times New Roman" panose="02020603050405020304" pitchFamily="18" charset="0"/>
            </a:endParaRPr>
          </a:p>
          <a:p>
            <a:pPr algn="just"/>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BD71DCF3-6F1F-4199-ACE1-4980778F8CE3}"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3016034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Practice </a:t>
            </a:r>
            <a:r>
              <a:rPr lang="en-GB" b="1" dirty="0" smtClean="0">
                <a:effectLst/>
                <a:latin typeface="Times New Roman" panose="02020603050405020304" pitchFamily="18" charset="0"/>
                <a:cs typeface="Times New Roman" panose="02020603050405020304" pitchFamily="18" charset="0"/>
              </a:rPr>
              <a:t>Locations</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737360"/>
            <a:ext cx="10058400" cy="4596765"/>
          </a:xfrm>
        </p:spPr>
        <p:txBody>
          <a:bodyPr>
            <a:noAutofit/>
          </a:bodyPr>
          <a:lstStyle/>
          <a:p>
            <a:pPr algn="just"/>
            <a:r>
              <a:rPr lang="en-GB" sz="2100" dirty="0">
                <a:latin typeface="Times New Roman" panose="02020603050405020304" pitchFamily="18" charset="0"/>
                <a:cs typeface="Times New Roman" panose="02020603050405020304" pitchFamily="18" charset="0"/>
              </a:rPr>
              <a:t>Students can only be sent </a:t>
            </a:r>
            <a:r>
              <a:rPr lang="en-GB" sz="2100" dirty="0" smtClean="0">
                <a:latin typeface="Times New Roman" panose="02020603050405020304" pitchFamily="18" charset="0"/>
                <a:cs typeface="Times New Roman" panose="02020603050405020304" pitchFamily="18" charset="0"/>
              </a:rPr>
              <a:t>to such practice locations where a </a:t>
            </a:r>
            <a:r>
              <a:rPr lang="en-GB" sz="2100" b="1" dirty="0" smtClean="0">
                <a:solidFill>
                  <a:srgbClr val="FF0000"/>
                </a:solidFill>
                <a:latin typeface="Times New Roman" panose="02020603050405020304" pitchFamily="18" charset="0"/>
                <a:cs typeface="Times New Roman" panose="02020603050405020304" pitchFamily="18" charset="0"/>
              </a:rPr>
              <a:t>cooperation agreement</a:t>
            </a:r>
            <a:r>
              <a:rPr lang="en-GB" sz="2100" dirty="0" smtClean="0">
                <a:solidFill>
                  <a:srgbClr val="FF0000"/>
                </a:solidFill>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is arranged </a:t>
            </a:r>
            <a:r>
              <a:rPr lang="en-GB" sz="2100" b="1" dirty="0" smtClean="0">
                <a:solidFill>
                  <a:srgbClr val="FF0000"/>
                </a:solidFill>
                <a:latin typeface="Times New Roman" panose="02020603050405020304" pitchFamily="18" charset="0"/>
                <a:cs typeface="Times New Roman" panose="02020603050405020304" pitchFamily="18" charset="0"/>
              </a:rPr>
              <a:t>before</a:t>
            </a:r>
            <a:r>
              <a:rPr lang="en-GB" sz="2100" b="1" dirty="0" smtClean="0">
                <a:latin typeface="Times New Roman" panose="02020603050405020304" pitchFamily="18" charset="0"/>
                <a:cs typeface="Times New Roman" panose="02020603050405020304" pitchFamily="18" charset="0"/>
              </a:rPr>
              <a:t> </a:t>
            </a:r>
            <a:r>
              <a:rPr lang="en-GB" sz="2100" dirty="0">
                <a:latin typeface="Times New Roman" panose="02020603050405020304" pitchFamily="18" charset="0"/>
                <a:cs typeface="Times New Roman" panose="02020603050405020304" pitchFamily="18" charset="0"/>
              </a:rPr>
              <a:t>students </a:t>
            </a:r>
            <a:r>
              <a:rPr lang="en-GB" sz="2100" b="1" dirty="0">
                <a:solidFill>
                  <a:srgbClr val="FF0000"/>
                </a:solidFill>
                <a:latin typeface="Times New Roman" panose="02020603050405020304" pitchFamily="18" charset="0"/>
                <a:cs typeface="Times New Roman" panose="02020603050405020304" pitchFamily="18" charset="0"/>
              </a:rPr>
              <a:t>start their professional practice</a:t>
            </a:r>
            <a:r>
              <a:rPr lang="en-GB" sz="2100" dirty="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The </a:t>
            </a:r>
            <a:r>
              <a:rPr lang="en-GB" sz="2100" b="1" dirty="0">
                <a:latin typeface="Times New Roman" panose="02020603050405020304" pitchFamily="18" charset="0"/>
                <a:cs typeface="Times New Roman" panose="02020603050405020304" pitchFamily="18" charset="0"/>
              </a:rPr>
              <a:t>agreement </a:t>
            </a:r>
            <a:r>
              <a:rPr lang="en-GB" sz="2100" dirty="0">
                <a:latin typeface="Times New Roman" panose="02020603050405020304" pitchFamily="18" charset="0"/>
                <a:cs typeface="Times New Roman" panose="02020603050405020304" pitchFamily="18" charset="0"/>
              </a:rPr>
              <a:t>is valid for a </a:t>
            </a:r>
            <a:r>
              <a:rPr lang="en-GB" sz="2100" b="1" dirty="0">
                <a:latin typeface="Times New Roman" panose="02020603050405020304" pitchFamily="18" charset="0"/>
                <a:cs typeface="Times New Roman" panose="02020603050405020304" pitchFamily="18" charset="0"/>
              </a:rPr>
              <a:t>definite or indefinite duration</a:t>
            </a:r>
            <a:r>
              <a:rPr lang="en-GB" sz="2100" dirty="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Practice </a:t>
            </a:r>
            <a:r>
              <a:rPr lang="en-GB" sz="2100" dirty="0">
                <a:latin typeface="Times New Roman" panose="02020603050405020304" pitchFamily="18" charset="0"/>
                <a:cs typeface="Times New Roman" panose="02020603050405020304" pitchFamily="18" charset="0"/>
              </a:rPr>
              <a:t>locations must be registered at the </a:t>
            </a:r>
            <a:r>
              <a:rPr lang="en-GB" sz="2100" dirty="0" smtClean="0">
                <a:latin typeface="Times New Roman" panose="02020603050405020304" pitchFamily="18" charset="0"/>
                <a:cs typeface="Times New Roman" panose="02020603050405020304" pitchFamily="18" charset="0"/>
              </a:rPr>
              <a:t>U</a:t>
            </a:r>
            <a:r>
              <a:rPr lang="hu-HU" sz="2100" dirty="0" err="1" smtClean="0">
                <a:latin typeface="Times New Roman" panose="02020603050405020304" pitchFamily="18" charset="0"/>
                <a:cs typeface="Times New Roman" panose="02020603050405020304" pitchFamily="18" charset="0"/>
              </a:rPr>
              <a:t>niversity</a:t>
            </a:r>
            <a:r>
              <a:rPr lang="hu-HU" sz="2100" dirty="0" smtClean="0">
                <a:latin typeface="Times New Roman" panose="02020603050405020304" pitchFamily="18" charset="0"/>
                <a:cs typeface="Times New Roman" panose="02020603050405020304" pitchFamily="18" charset="0"/>
              </a:rPr>
              <a:t> of </a:t>
            </a:r>
            <a:r>
              <a:rPr lang="en-GB" sz="2100" dirty="0" smtClean="0">
                <a:latin typeface="Times New Roman" panose="02020603050405020304" pitchFamily="18" charset="0"/>
                <a:cs typeface="Times New Roman" panose="02020603050405020304" pitchFamily="18" charset="0"/>
              </a:rPr>
              <a:t>D</a:t>
            </a:r>
            <a:r>
              <a:rPr lang="hu-HU" sz="2100" dirty="0" err="1" smtClean="0">
                <a:latin typeface="Times New Roman" panose="02020603050405020304" pitchFamily="18" charset="0"/>
                <a:cs typeface="Times New Roman" panose="02020603050405020304" pitchFamily="18" charset="0"/>
              </a:rPr>
              <a:t>ebrecen</a:t>
            </a:r>
            <a:r>
              <a:rPr lang="en-GB" sz="2100" dirty="0" smtClean="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Prospective </a:t>
            </a:r>
            <a:r>
              <a:rPr lang="en-GB" sz="2100" dirty="0">
                <a:latin typeface="Times New Roman" panose="02020603050405020304" pitchFamily="18" charset="0"/>
                <a:cs typeface="Times New Roman" panose="02020603050405020304" pitchFamily="18" charset="0"/>
              </a:rPr>
              <a:t>practice locations are qualified by the professional management of the Faculty of Informatics using their own qualification guidelines</a:t>
            </a:r>
            <a:r>
              <a:rPr lang="en-GB" sz="2100" dirty="0" smtClean="0">
                <a:latin typeface="Times New Roman" panose="02020603050405020304" pitchFamily="18" charset="0"/>
                <a:cs typeface="Times New Roman" panose="02020603050405020304" pitchFamily="18" charset="0"/>
              </a:rPr>
              <a:t>.</a:t>
            </a:r>
            <a:endParaRPr lang="hu-HU" sz="2100" dirty="0" smtClean="0">
              <a:latin typeface="Times New Roman" panose="02020603050405020304" pitchFamily="18" charset="0"/>
              <a:cs typeface="Times New Roman" panose="02020603050405020304" pitchFamily="18" charset="0"/>
            </a:endParaRPr>
          </a:p>
          <a:p>
            <a:pPr algn="ctr">
              <a:lnSpc>
                <a:spcPct val="150000"/>
              </a:lnSpc>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b="1" dirty="0" smtClean="0">
                <a:solidFill>
                  <a:srgbClr val="FF0000"/>
                </a:solidFill>
                <a:latin typeface="Times New Roman" panose="02020603050405020304" pitchFamily="18" charset="0"/>
                <a:cs typeface="Times New Roman" panose="02020603050405020304" pitchFamily="18" charset="0"/>
              </a:rPr>
              <a:t>AT PRESENT THERE ARE CONTRACTS VALID FOR AN INDEFINITE DURATION WITH </a:t>
            </a:r>
            <a:r>
              <a:rPr lang="hu-HU" sz="2100" b="1" dirty="0" smtClean="0">
                <a:solidFill>
                  <a:srgbClr val="FF0000"/>
                </a:solidFill>
                <a:latin typeface="Times New Roman" panose="02020603050405020304" pitchFamily="18" charset="0"/>
                <a:cs typeface="Times New Roman" panose="02020603050405020304" pitchFamily="18" charset="0"/>
              </a:rPr>
              <a:t>MORE THAN</a:t>
            </a:r>
            <a:r>
              <a:rPr lang="en-GB" sz="2100" b="1" dirty="0" smtClean="0">
                <a:solidFill>
                  <a:srgbClr val="FF0000"/>
                </a:solidFill>
                <a:latin typeface="Times New Roman" panose="02020603050405020304" pitchFamily="18" charset="0"/>
                <a:cs typeface="Times New Roman" panose="02020603050405020304" pitchFamily="18" charset="0"/>
              </a:rPr>
              <a:t> </a:t>
            </a:r>
            <a:r>
              <a:rPr lang="hu-HU" sz="2100" b="1" dirty="0" smtClean="0">
                <a:solidFill>
                  <a:srgbClr val="FF0000"/>
                </a:solidFill>
                <a:latin typeface="Times New Roman" panose="02020603050405020304" pitchFamily="18" charset="0"/>
                <a:cs typeface="Times New Roman" panose="02020603050405020304" pitchFamily="18" charset="0"/>
              </a:rPr>
              <a:t>10</a:t>
            </a:r>
            <a:r>
              <a:rPr lang="en-GB" sz="2100" b="1" dirty="0" smtClean="0">
                <a:solidFill>
                  <a:srgbClr val="FF0000"/>
                </a:solidFill>
                <a:latin typeface="Times New Roman" panose="02020603050405020304" pitchFamily="18" charset="0"/>
                <a:cs typeface="Times New Roman" panose="02020603050405020304" pitchFamily="18" charset="0"/>
              </a:rPr>
              <a:t>0 CORPORATIONS.</a:t>
            </a:r>
            <a:r>
              <a:rPr lang="hu-HU" sz="2100" b="1" dirty="0" smtClean="0">
                <a:solidFill>
                  <a:srgbClr val="FF0000"/>
                </a:solidFill>
                <a:latin typeface="Times New Roman" panose="02020603050405020304" pitchFamily="18" charset="0"/>
                <a:cs typeface="Times New Roman" panose="02020603050405020304" pitchFamily="18" charset="0"/>
              </a:rPr>
              <a:t> </a:t>
            </a:r>
            <a:r>
              <a:rPr lang="hu-HU" sz="2100" b="1" dirty="0">
                <a:solidFill>
                  <a:srgbClr val="FF0000"/>
                </a:solidFill>
                <a:latin typeface="Times New Roman" panose="02020603050405020304" pitchFamily="18" charset="0"/>
                <a:cs typeface="Times New Roman" panose="02020603050405020304" pitchFamily="18" charset="0"/>
              </a:rPr>
              <a:t/>
            </a:r>
            <a:br>
              <a:rPr lang="hu-HU" sz="2100" b="1" dirty="0">
                <a:solidFill>
                  <a:srgbClr val="FF0000"/>
                </a:solidFill>
                <a:latin typeface="Times New Roman" panose="02020603050405020304" pitchFamily="18" charset="0"/>
                <a:cs typeface="Times New Roman" panose="02020603050405020304" pitchFamily="18" charset="0"/>
              </a:rPr>
            </a:br>
            <a:r>
              <a:rPr lang="hu-HU" sz="2100" b="1" i="1" dirty="0" smtClean="0">
                <a:solidFill>
                  <a:srgbClr val="FF0000"/>
                </a:solidFill>
                <a:latin typeface="Times New Roman" panose="02020603050405020304" pitchFamily="18" charset="0"/>
                <a:cs typeface="Times New Roman" panose="02020603050405020304" pitchFamily="18" charset="0"/>
              </a:rPr>
              <a:t>(</a:t>
            </a:r>
            <a:r>
              <a:rPr lang="en-US" sz="2100" b="1" i="1" dirty="0" smtClean="0">
                <a:solidFill>
                  <a:srgbClr val="FF0000"/>
                </a:solidFill>
                <a:latin typeface="Times New Roman" panose="02020603050405020304" pitchFamily="18" charset="0"/>
                <a:cs typeface="Times New Roman" panose="02020603050405020304" pitchFamily="18" charset="0"/>
              </a:rPr>
              <a:t>COMPANIES WITH INDEFINITE TERM CONTRACT</a:t>
            </a:r>
            <a:r>
              <a:rPr lang="hu-HU" sz="2100" b="1" i="1" dirty="0" smtClean="0">
                <a:solidFill>
                  <a:srgbClr val="FF0000"/>
                </a:solidFill>
                <a:latin typeface="Times New Roman" panose="02020603050405020304" pitchFamily="18" charset="0"/>
                <a:cs typeface="Times New Roman" panose="02020603050405020304" pitchFamily="18" charset="0"/>
              </a:rPr>
              <a:t>)</a:t>
            </a:r>
          </a:p>
          <a:p>
            <a:pPr marL="0" indent="0" algn="just">
              <a:buNone/>
            </a:pP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9DE91DCB-946F-4774-80CD-32C2D0E643F1}"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24707644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Remuneration of </a:t>
            </a:r>
            <a:r>
              <a:rPr lang="en-GB" b="1" dirty="0" smtClean="0">
                <a:effectLst/>
                <a:latin typeface="Times New Roman" panose="02020603050405020304" pitchFamily="18" charset="0"/>
                <a:cs typeface="Times New Roman" panose="02020603050405020304" pitchFamily="18" charset="0"/>
              </a:rPr>
              <a:t>Students</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p:txBody>
          <a:bodyPr>
            <a:normAutofit lnSpcReduction="10000"/>
          </a:bodyPr>
          <a:lstStyle/>
          <a:p>
            <a:pPr algn="just">
              <a:lnSpc>
                <a:spcPct val="150000"/>
              </a:lnSpc>
            </a:pPr>
            <a:r>
              <a:rPr lang="en-GB" sz="2100" dirty="0">
                <a:latin typeface="Times New Roman" panose="02020603050405020304" pitchFamily="18" charset="0"/>
                <a:cs typeface="Times New Roman" panose="02020603050405020304" pitchFamily="18" charset="0"/>
              </a:rPr>
              <a:t>As long as a corporation is obliged to pay vocational training levy, all the expenses deriving from employing students, for example allowances, benefits, management and mediation expenses can be debited from their accounts, consequently managing professional practice does not impose additional financial expenditure on them.</a:t>
            </a:r>
            <a:endParaRPr lang="hu-HU" sz="2100" dirty="0">
              <a:latin typeface="Times New Roman" panose="02020603050405020304" pitchFamily="18" charset="0"/>
              <a:cs typeface="Times New Roman" panose="02020603050405020304" pitchFamily="18" charset="0"/>
            </a:endParaRPr>
          </a:p>
          <a:p>
            <a:pPr algn="just">
              <a:lnSpc>
                <a:spcPct val="150000"/>
              </a:lnSpc>
            </a:pPr>
            <a:r>
              <a:rPr lang="en-GB" sz="2100" dirty="0" smtClean="0">
                <a:latin typeface="Times New Roman" panose="02020603050405020304" pitchFamily="18" charset="0"/>
                <a:cs typeface="Times New Roman" panose="02020603050405020304" pitchFamily="18" charset="0"/>
              </a:rPr>
              <a:t>An </a:t>
            </a:r>
            <a:r>
              <a:rPr lang="en-GB" sz="2100" b="1" dirty="0">
                <a:latin typeface="Times New Roman" panose="02020603050405020304" pitchFamily="18" charset="0"/>
                <a:cs typeface="Times New Roman" panose="02020603050405020304" pitchFamily="18" charset="0"/>
              </a:rPr>
              <a:t>economic entity</a:t>
            </a:r>
            <a:r>
              <a:rPr lang="en-GB" sz="2100" dirty="0">
                <a:latin typeface="Times New Roman" panose="02020603050405020304" pitchFamily="18" charset="0"/>
                <a:cs typeface="Times New Roman" panose="02020603050405020304" pitchFamily="18" charset="0"/>
              </a:rPr>
              <a:t> is obliged </a:t>
            </a:r>
            <a:r>
              <a:rPr lang="en-GB" sz="2100" b="1" dirty="0">
                <a:latin typeface="Times New Roman" panose="02020603050405020304" pitchFamily="18" charset="0"/>
                <a:cs typeface="Times New Roman" panose="02020603050405020304" pitchFamily="18" charset="0"/>
              </a:rPr>
              <a:t>to pay students of BSc and MSc courses weekly wages</a:t>
            </a:r>
            <a:r>
              <a:rPr lang="en-GB" sz="2100" dirty="0">
                <a:latin typeface="Times New Roman" panose="02020603050405020304" pitchFamily="18" charset="0"/>
                <a:cs typeface="Times New Roman" panose="02020603050405020304" pitchFamily="18" charset="0"/>
              </a:rPr>
              <a:t> which cannot be lower than </a:t>
            </a:r>
            <a:r>
              <a:rPr lang="hu-HU" sz="2100" b="1" dirty="0">
                <a:latin typeface="Times New Roman" panose="02020603050405020304" pitchFamily="18" charset="0"/>
                <a:cs typeface="Times New Roman" panose="02020603050405020304" pitchFamily="18" charset="0"/>
              </a:rPr>
              <a:t>6</a:t>
            </a:r>
            <a:r>
              <a:rPr lang="en-GB" sz="2100" b="1" dirty="0" smtClean="0">
                <a:latin typeface="Times New Roman" panose="02020603050405020304" pitchFamily="18" charset="0"/>
                <a:cs typeface="Times New Roman" panose="02020603050405020304" pitchFamily="18" charset="0"/>
              </a:rPr>
              <a:t>5</a:t>
            </a:r>
            <a:r>
              <a:rPr lang="en-GB" sz="2100" b="1" dirty="0">
                <a:latin typeface="Times New Roman" panose="02020603050405020304" pitchFamily="18" charset="0"/>
                <a:cs typeface="Times New Roman" panose="02020603050405020304" pitchFamily="18" charset="0"/>
              </a:rPr>
              <a:t>% of the guaranteed monthly minimum wage</a:t>
            </a:r>
            <a:r>
              <a:rPr lang="en-GB" sz="2100" dirty="0">
                <a:latin typeface="Times New Roman" panose="02020603050405020304" pitchFamily="18" charset="0"/>
                <a:cs typeface="Times New Roman" panose="02020603050405020304" pitchFamily="18" charset="0"/>
              </a:rPr>
              <a:t>, provided they </a:t>
            </a:r>
            <a:r>
              <a:rPr lang="en-GB" sz="2100" b="1" dirty="0">
                <a:latin typeface="Times New Roman" panose="02020603050405020304" pitchFamily="18" charset="0"/>
                <a:cs typeface="Times New Roman" panose="02020603050405020304" pitchFamily="18" charset="0"/>
              </a:rPr>
              <a:t>take part in </a:t>
            </a:r>
            <a:r>
              <a:rPr lang="en-GB" sz="2100" b="1" u="sng" dirty="0">
                <a:latin typeface="Times New Roman" panose="02020603050405020304" pitchFamily="18" charset="0"/>
                <a:cs typeface="Times New Roman" panose="02020603050405020304" pitchFamily="18" charset="0"/>
              </a:rPr>
              <a:t>continuous</a:t>
            </a:r>
            <a:r>
              <a:rPr lang="en-GB" sz="2100" b="1" dirty="0">
                <a:latin typeface="Times New Roman" panose="02020603050405020304" pitchFamily="18" charset="0"/>
                <a:cs typeface="Times New Roman" panose="02020603050405020304" pitchFamily="18" charset="0"/>
              </a:rPr>
              <a:t> professional practice lasting more than 6 weeks </a:t>
            </a:r>
            <a:r>
              <a:rPr lang="en-GB" sz="2100" dirty="0">
                <a:latin typeface="Times New Roman" panose="02020603050405020304" pitchFamily="18" charset="0"/>
                <a:cs typeface="Times New Roman" panose="02020603050405020304" pitchFamily="18" charset="0"/>
              </a:rPr>
              <a:t>at the economic entity.</a:t>
            </a:r>
            <a:endParaRPr lang="hu-HU" sz="2100" dirty="0">
              <a:latin typeface="Times New Roman" panose="02020603050405020304" pitchFamily="18" charset="0"/>
              <a:cs typeface="Times New Roman" panose="02020603050405020304" pitchFamily="18" charset="0"/>
            </a:endParaRPr>
          </a:p>
          <a:p>
            <a:pPr>
              <a:lnSpc>
                <a:spcPct val="150000"/>
              </a:lnSpc>
            </a:pP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6270D656-3655-4B90-9E73-4CD4FB55B694}"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3994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normAutofit/>
          </a:bodyPr>
          <a:lstStyle/>
          <a:p>
            <a:pPr algn="ctr"/>
            <a:r>
              <a:rPr lang="en-GB" b="1" dirty="0">
                <a:effectLst/>
                <a:latin typeface="Times New Roman" panose="02020603050405020304" pitchFamily="18" charset="0"/>
                <a:cs typeface="Times New Roman" panose="02020603050405020304" pitchFamily="18" charset="0"/>
              </a:rPr>
              <a:t>Criteria for </a:t>
            </a:r>
            <a:r>
              <a:rPr lang="en-GB" b="1" dirty="0" smtClean="0">
                <a:effectLst/>
                <a:latin typeface="Times New Roman" panose="02020603050405020304" pitchFamily="18" charset="0"/>
                <a:cs typeface="Times New Roman" panose="02020603050405020304" pitchFamily="18" charset="0"/>
              </a:rPr>
              <a:t>Starting </a:t>
            </a:r>
            <a:r>
              <a:rPr lang="hu-HU" b="1" dirty="0" smtClean="0">
                <a:effectLst/>
                <a:latin typeface="Times New Roman" panose="02020603050405020304" pitchFamily="18" charset="0"/>
                <a:cs typeface="Times New Roman" panose="02020603050405020304" pitchFamily="18" charset="0"/>
              </a:rPr>
              <a:t/>
            </a:r>
            <a:br>
              <a:rPr lang="hu-HU" b="1" dirty="0" smtClean="0">
                <a:effectLst/>
                <a:latin typeface="Times New Roman" panose="02020603050405020304" pitchFamily="18" charset="0"/>
                <a:cs typeface="Times New Roman" panose="02020603050405020304" pitchFamily="18" charset="0"/>
              </a:rPr>
            </a:br>
            <a:r>
              <a:rPr lang="en-GB" b="1" dirty="0" smtClean="0">
                <a:effectLst/>
                <a:latin typeface="Times New Roman" panose="02020603050405020304" pitchFamily="18" charset="0"/>
                <a:cs typeface="Times New Roman" panose="02020603050405020304" pitchFamily="18" charset="0"/>
              </a:rPr>
              <a:t>Professional Practice</a:t>
            </a:r>
            <a:endParaRPr lang="hu-HU" b="1" dirty="0">
              <a:latin typeface="Times New Roman" panose="02020603050405020304" pitchFamily="18" charset="0"/>
              <a:cs typeface="Times New Roman" panose="02020603050405020304" pitchFamily="18" charset="0"/>
            </a:endParaRPr>
          </a:p>
        </p:txBody>
      </p:sp>
      <p:sp>
        <p:nvSpPr>
          <p:cNvPr id="2" name="Tartalom helye 1"/>
          <p:cNvSpPr>
            <a:spLocks noGrp="1"/>
          </p:cNvSpPr>
          <p:nvPr>
            <p:ph idx="1"/>
          </p:nvPr>
        </p:nvSpPr>
        <p:spPr>
          <a:xfrm>
            <a:off x="1097280" y="1845733"/>
            <a:ext cx="10058400" cy="4338935"/>
          </a:xfrm>
        </p:spPr>
        <p:txBody>
          <a:bodyPr>
            <a:noAutofit/>
          </a:bodyPr>
          <a:lstStyle/>
          <a:p>
            <a:pPr algn="just">
              <a:lnSpc>
                <a:spcPct val="150000"/>
              </a:lnSpc>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Professional </a:t>
            </a:r>
            <a:r>
              <a:rPr lang="en-GB" sz="2100" dirty="0">
                <a:latin typeface="Times New Roman" panose="02020603050405020304" pitchFamily="18" charset="0"/>
                <a:cs typeface="Times New Roman" panose="02020603050405020304" pitchFamily="18" charset="0"/>
              </a:rPr>
              <a:t>Practice is not a registerable course unit and no credits can be earned by taking part in it. However, its</a:t>
            </a:r>
            <a:r>
              <a:rPr lang="en-GB" sz="2100" b="1" dirty="0">
                <a:solidFill>
                  <a:srgbClr val="FF0000"/>
                </a:solidFill>
                <a:latin typeface="Times New Roman" panose="02020603050405020304" pitchFamily="18" charset="0"/>
                <a:cs typeface="Times New Roman" panose="02020603050405020304" pitchFamily="18" charset="0"/>
              </a:rPr>
              <a:t> accomplishment is a criterion for students to receive their final pre-degree </a:t>
            </a:r>
            <a:r>
              <a:rPr lang="en-GB" sz="2100" b="1" dirty="0" smtClean="0">
                <a:solidFill>
                  <a:srgbClr val="FF0000"/>
                </a:solidFill>
                <a:latin typeface="Times New Roman" panose="02020603050405020304" pitchFamily="18" charset="0"/>
                <a:cs typeface="Times New Roman" panose="02020603050405020304" pitchFamily="18" charset="0"/>
              </a:rPr>
              <a:t>certificate</a:t>
            </a:r>
            <a:r>
              <a:rPr lang="en-GB" sz="2100" dirty="0" smtClean="0">
                <a:latin typeface="Times New Roman" panose="02020603050405020304" pitchFamily="18" charset="0"/>
                <a:cs typeface="Times New Roman" panose="02020603050405020304" pitchFamily="18" charset="0"/>
              </a:rPr>
              <a:t>.</a:t>
            </a:r>
            <a:r>
              <a:rPr lang="hu-HU" sz="2100" dirty="0">
                <a:latin typeface="Times New Roman" panose="02020603050405020304" pitchFamily="18" charset="0"/>
                <a:cs typeface="Times New Roman" panose="02020603050405020304" pitchFamily="18" charset="0"/>
              </a:rPr>
              <a:t> </a:t>
            </a:r>
            <a:endParaRPr lang="hu-HU" sz="2100" dirty="0" smtClean="0">
              <a:latin typeface="Times New Roman" panose="02020603050405020304" pitchFamily="18" charset="0"/>
              <a:cs typeface="Times New Roman" panose="02020603050405020304" pitchFamily="18" charset="0"/>
            </a:endParaRPr>
          </a:p>
          <a:p>
            <a:pPr marL="0" indent="0" algn="ctr">
              <a:lnSpc>
                <a:spcPct val="150000"/>
              </a:lnSpc>
              <a:buNone/>
            </a:pPr>
            <a:r>
              <a:rPr lang="hu-HU" sz="3100" b="1" dirty="0" smtClean="0">
                <a:solidFill>
                  <a:srgbClr val="FF0000"/>
                </a:solidFill>
                <a:latin typeface="Times New Roman" panose="02020603050405020304" pitchFamily="18" charset="0"/>
                <a:cs typeface="Times New Roman" panose="02020603050405020304" pitchFamily="18" charset="0"/>
              </a:rPr>
              <a:t>PLEASE DO NOT PROCRASTINATE TO FULFIL IT.</a:t>
            </a:r>
          </a:p>
          <a:p>
            <a:pPr algn="just">
              <a:lnSpc>
                <a:spcPct val="150000"/>
              </a:lnSpc>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en-GB" sz="2100" dirty="0" smtClean="0">
                <a:latin typeface="Times New Roman" panose="02020603050405020304" pitchFamily="18" charset="0"/>
                <a:cs typeface="Times New Roman" panose="02020603050405020304" pitchFamily="18" charset="0"/>
              </a:rPr>
              <a:t>Professional </a:t>
            </a:r>
            <a:r>
              <a:rPr lang="en-GB" sz="2100" dirty="0">
                <a:latin typeface="Times New Roman" panose="02020603050405020304" pitchFamily="18" charset="0"/>
                <a:cs typeface="Times New Roman" panose="02020603050405020304" pitchFamily="18" charset="0"/>
              </a:rPr>
              <a:t>Practice can be completed if students have accomplished at least a part of their professional course units after a completed second </a:t>
            </a:r>
            <a:r>
              <a:rPr lang="en-GB" sz="2100" dirty="0" smtClean="0">
                <a:latin typeface="Times New Roman" panose="02020603050405020304" pitchFamily="18" charset="0"/>
                <a:cs typeface="Times New Roman" panose="02020603050405020304" pitchFamily="18" charset="0"/>
              </a:rPr>
              <a:t>semester.</a:t>
            </a:r>
            <a:endParaRPr lang="hu-HU" sz="2100" dirty="0">
              <a:latin typeface="Times New Roman" panose="02020603050405020304" pitchFamily="18" charset="0"/>
              <a:cs typeface="Times New Roman" panose="02020603050405020304" pitchFamily="18" charset="0"/>
            </a:endParaRPr>
          </a:p>
          <a:p>
            <a:pPr algn="ctr">
              <a:lnSpc>
                <a:spcPct val="150000"/>
              </a:lnSpc>
              <a:buFont typeface="Arial" panose="020B0604020202020204" pitchFamily="34" charset="0"/>
              <a:buChar char="•"/>
            </a:pPr>
            <a:r>
              <a:rPr lang="hu-HU" sz="2100" dirty="0" smtClean="0">
                <a:latin typeface="Times New Roman" panose="02020603050405020304" pitchFamily="18" charset="0"/>
                <a:cs typeface="Times New Roman" panose="02020603050405020304" pitchFamily="18" charset="0"/>
              </a:rPr>
              <a:t> </a:t>
            </a:r>
            <a:r>
              <a:rPr lang="hu-HU" sz="2100" b="1" dirty="0" err="1" smtClean="0">
                <a:latin typeface="Times New Roman" panose="02020603050405020304" pitchFamily="18" charset="0"/>
                <a:cs typeface="Times New Roman" panose="02020603050405020304" pitchFamily="18" charset="0"/>
              </a:rPr>
              <a:t>Students</a:t>
            </a:r>
            <a:r>
              <a:rPr lang="hu-HU" sz="2100" b="1" dirty="0" smtClean="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also</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can</a:t>
            </a:r>
            <a:r>
              <a:rPr lang="hu-HU" sz="2100" b="1" dirty="0">
                <a:latin typeface="Times New Roman" panose="02020603050405020304" pitchFamily="18" charset="0"/>
                <a:cs typeface="Times New Roman" panose="02020603050405020304" pitchFamily="18" charset="0"/>
              </a:rPr>
              <a:t> </a:t>
            </a:r>
            <a:r>
              <a:rPr lang="hu-HU" sz="2100" b="1" dirty="0" err="1">
                <a:latin typeface="Times New Roman" panose="02020603050405020304" pitchFamily="18" charset="0"/>
                <a:cs typeface="Times New Roman" panose="02020603050405020304" pitchFamily="18" charset="0"/>
              </a:rPr>
              <a:t>do</a:t>
            </a:r>
            <a:r>
              <a:rPr lang="hu-HU" sz="2100" b="1" dirty="0">
                <a:latin typeface="Times New Roman" panose="02020603050405020304" pitchFamily="18" charset="0"/>
                <a:cs typeface="Times New Roman" panose="02020603050405020304" pitchFamily="18" charset="0"/>
              </a:rPr>
              <a:t> it in </a:t>
            </a:r>
            <a:r>
              <a:rPr lang="hu-HU" sz="2100" b="1" dirty="0" err="1">
                <a:latin typeface="Times New Roman" panose="02020603050405020304" pitchFamily="18" charset="0"/>
                <a:cs typeface="Times New Roman" panose="02020603050405020304" pitchFamily="18" charset="0"/>
              </a:rPr>
              <a:t>their</a:t>
            </a:r>
            <a:r>
              <a:rPr lang="hu-HU" sz="2100" b="1" dirty="0">
                <a:latin typeface="Times New Roman" panose="02020603050405020304" pitchFamily="18" charset="0"/>
                <a:cs typeface="Times New Roman" panose="02020603050405020304" pitchFamily="18" charset="0"/>
              </a:rPr>
              <a:t> </a:t>
            </a:r>
            <a:r>
              <a:rPr lang="hu-HU" sz="2100" b="1" dirty="0" err="1" smtClean="0">
                <a:latin typeface="Times New Roman" panose="02020603050405020304" pitchFamily="18" charset="0"/>
                <a:cs typeface="Times New Roman" panose="02020603050405020304" pitchFamily="18" charset="0"/>
              </a:rPr>
              <a:t>home</a:t>
            </a:r>
            <a:r>
              <a:rPr lang="hu-HU" sz="2100" b="1" dirty="0" smtClean="0">
                <a:latin typeface="Times New Roman" panose="02020603050405020304" pitchFamily="18" charset="0"/>
                <a:cs typeface="Times New Roman" panose="02020603050405020304" pitchFamily="18" charset="0"/>
              </a:rPr>
              <a:t> country.</a:t>
            </a:r>
            <a:endParaRPr lang="hu-HU" sz="2100" b="1"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endParaRPr lang="hu-HU" sz="2100" dirty="0">
              <a:latin typeface="Times New Roman" panose="02020603050405020304" pitchFamily="18" charset="0"/>
              <a:cs typeface="Times New Roman" panose="02020603050405020304" pitchFamily="18" charset="0"/>
            </a:endParaRPr>
          </a:p>
          <a:p>
            <a:pPr lvl="1" algn="just">
              <a:lnSpc>
                <a:spcPct val="150000"/>
              </a:lnSpc>
            </a:pPr>
            <a:endParaRPr lang="hu-HU" sz="2100" dirty="0">
              <a:latin typeface="Times New Roman" panose="02020603050405020304" pitchFamily="18" charset="0"/>
              <a:cs typeface="Times New Roman" panose="02020603050405020304" pitchFamily="18" charset="0"/>
            </a:endParaRPr>
          </a:p>
          <a:p>
            <a:pPr algn="just">
              <a:lnSpc>
                <a:spcPct val="150000"/>
              </a:lnSpc>
            </a:pPr>
            <a:endParaRPr lang="hu-HU" sz="2100" dirty="0">
              <a:latin typeface="Times New Roman" panose="02020603050405020304" pitchFamily="18" charset="0"/>
              <a:cs typeface="Times New Roman" panose="02020603050405020304" pitchFamily="18" charset="0"/>
            </a:endParaRPr>
          </a:p>
        </p:txBody>
      </p:sp>
      <p:sp>
        <p:nvSpPr>
          <p:cNvPr id="4" name="Dátum helye 3"/>
          <p:cNvSpPr>
            <a:spLocks noGrp="1"/>
          </p:cNvSpPr>
          <p:nvPr>
            <p:ph type="dt" sz="half" idx="10"/>
          </p:nvPr>
        </p:nvSpPr>
        <p:spPr/>
        <p:txBody>
          <a:bodyPr/>
          <a:lstStyle/>
          <a:p>
            <a:fld id="{AD422231-2854-4F65-9608-20B2A405CF99}" type="datetime1">
              <a:rPr lang="hu-HU" smtClean="0">
                <a:solidFill>
                  <a:prstClr val="black"/>
                </a:solidFill>
              </a:rPr>
              <a:t>2020. 10. 22.</a:t>
            </a:fld>
            <a:endParaRPr lang="hu-HU">
              <a:solidFill>
                <a:prstClr val="black"/>
              </a:solidFill>
            </a:endParaRPr>
          </a:p>
        </p:txBody>
      </p:sp>
      <p:sp>
        <p:nvSpPr>
          <p:cNvPr id="5" name="Élőláb helye 4"/>
          <p:cNvSpPr>
            <a:spLocks noGrp="1"/>
          </p:cNvSpPr>
          <p:nvPr>
            <p:ph type="ftr" sz="quarter" idx="11"/>
          </p:nvPr>
        </p:nvSpPr>
        <p:spPr/>
        <p:txBody>
          <a:bodyPr/>
          <a:lstStyle/>
          <a:p>
            <a:r>
              <a:rPr lang="en-US" smtClean="0">
                <a:solidFill>
                  <a:prstClr val="black"/>
                </a:solidFill>
              </a:rPr>
              <a:t>© Anita BALOGH coordinator of professional training</a:t>
            </a:r>
            <a:endParaRPr lang="hu-HU">
              <a:solidFill>
                <a:prstClr val="black"/>
              </a:solidFill>
            </a:endParaRPr>
          </a:p>
        </p:txBody>
      </p:sp>
    </p:spTree>
    <p:extLst>
      <p:ext uri="{BB962C8B-B14F-4D97-AF65-F5344CB8AC3E}">
        <p14:creationId xmlns:p14="http://schemas.microsoft.com/office/powerpoint/2010/main" val="2856472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ktív">
  <a:themeElements>
    <a:clrScheme name="Retrospektív">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í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í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1166</TotalTime>
  <Words>1424</Words>
  <Application>Microsoft Office PowerPoint</Application>
  <PresentationFormat>Szélesvásznú</PresentationFormat>
  <Paragraphs>150</Paragraphs>
  <Slides>21</Slides>
  <Notes>1</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21</vt:i4>
      </vt:variant>
    </vt:vector>
  </HeadingPairs>
  <TitlesOfParts>
    <vt:vector size="27" baseType="lpstr">
      <vt:lpstr>Arial</vt:lpstr>
      <vt:lpstr>Calibri</vt:lpstr>
      <vt:lpstr>Calibri Light</vt:lpstr>
      <vt:lpstr>Times New Roman</vt:lpstr>
      <vt:lpstr>Wingdings</vt:lpstr>
      <vt:lpstr>Retrospektív</vt:lpstr>
      <vt:lpstr>Professional Practice at the  Faculty of Informatics</vt:lpstr>
      <vt:lpstr>Aims of Professional Practice</vt:lpstr>
      <vt:lpstr>Aims of Professional Practice: Competences</vt:lpstr>
      <vt:lpstr>Related Acts</vt:lpstr>
      <vt:lpstr>The Rules and Regulations of Studies of the Faculty of Informatics Article 18 /to Article 18 (4) of the Regulations/</vt:lpstr>
      <vt:lpstr>Legislation Background</vt:lpstr>
      <vt:lpstr>Practice Locations</vt:lpstr>
      <vt:lpstr>Remuneration of Students</vt:lpstr>
      <vt:lpstr>Criteria for Starting  Professional Practice</vt:lpstr>
      <vt:lpstr>The precondition for applying to Professional Practice</vt:lpstr>
      <vt:lpstr>The precondition for applying to Professional Practice</vt:lpstr>
      <vt:lpstr>Application for Professional Practice</vt:lpstr>
      <vt:lpstr>Application for Professional Practice</vt:lpstr>
      <vt:lpstr>Concluding Contracts</vt:lpstr>
      <vt:lpstr>Accomplishment of  Professional Practice</vt:lpstr>
      <vt:lpstr>Accomplishment of  Professional Practice</vt:lpstr>
      <vt:lpstr>For the Attention of Corporations</vt:lpstr>
      <vt:lpstr>Finding a Practice Location for Professional Practice</vt:lpstr>
      <vt:lpstr>Finding a Practice Location for Professional Practice</vt:lpstr>
      <vt:lpstr>Committee of Professional Practice</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Practical Training at the Faculty of Informatics</dc:title>
  <dc:creator>Jékel Judit</dc:creator>
  <cp:lastModifiedBy>Anita</cp:lastModifiedBy>
  <cp:revision>115</cp:revision>
  <cp:lastPrinted>2018-10-26T10:34:23Z</cp:lastPrinted>
  <dcterms:created xsi:type="dcterms:W3CDTF">2017-05-11T13:51:38Z</dcterms:created>
  <dcterms:modified xsi:type="dcterms:W3CDTF">2020-10-22T09:50:25Z</dcterms:modified>
</cp:coreProperties>
</file>