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handoutMasterIdLst>
    <p:handoutMasterId r:id="rId23"/>
  </p:handoutMasterIdLst>
  <p:sldIdLst>
    <p:sldId id="256" r:id="rId2"/>
    <p:sldId id="274" r:id="rId3"/>
    <p:sldId id="276" r:id="rId4"/>
    <p:sldId id="257" r:id="rId5"/>
    <p:sldId id="267" r:id="rId6"/>
    <p:sldId id="258" r:id="rId7"/>
    <p:sldId id="259" r:id="rId8"/>
    <p:sldId id="260" r:id="rId9"/>
    <p:sldId id="280" r:id="rId10"/>
    <p:sldId id="268" r:id="rId11"/>
    <p:sldId id="281" r:id="rId12"/>
    <p:sldId id="271" r:id="rId13"/>
    <p:sldId id="269" r:id="rId14"/>
    <p:sldId id="282" r:id="rId15"/>
    <p:sldId id="277" r:id="rId16"/>
    <p:sldId id="270" r:id="rId17"/>
    <p:sldId id="284" r:id="rId18"/>
    <p:sldId id="283" r:id="rId19"/>
    <p:sldId id="278" r:id="rId20"/>
    <p:sldId id="266" r:id="rId21"/>
  </p:sldIdLst>
  <p:sldSz cx="9144000" cy="6858000" type="screen4x3"/>
  <p:notesSz cx="9928225" cy="67976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ita" initials="A" lastIdx="0" clrIdx="0">
    <p:extLst>
      <p:ext uri="{19B8F6BF-5375-455C-9EA6-DF929625EA0E}">
        <p15:presenceInfo xmlns:p15="http://schemas.microsoft.com/office/powerpoint/2012/main" userId="Ani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2" cy="341064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5623696" y="0"/>
            <a:ext cx="4302232" cy="341064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r">
              <a:defRPr sz="1200"/>
            </a:lvl1pPr>
          </a:lstStyle>
          <a:p>
            <a:fld id="{98334EBC-A9FB-428D-B73D-503BEE89A468}" type="datetimeFigureOut">
              <a:rPr lang="hu-HU" smtClean="0"/>
              <a:t>2020. 10. 22.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1" y="6456613"/>
            <a:ext cx="4302232" cy="341063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l">
              <a:defRPr sz="1200"/>
            </a:lvl1pPr>
          </a:lstStyle>
          <a:p>
            <a:r>
              <a:rPr lang="hu-HU" smtClean="0"/>
              <a:t>BA.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5623696" y="6456613"/>
            <a:ext cx="4302232" cy="341063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r">
              <a:defRPr sz="1200"/>
            </a:lvl1pPr>
          </a:lstStyle>
          <a:p>
            <a:fld id="{93F4A181-3011-496F-A025-FD7E3137E20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535483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F4540-0880-494F-826C-5DBC9EC5E0D1}" type="datetimeFigureOut">
              <a:rPr lang="hu-HU" smtClean="0"/>
              <a:t>2020. 10. 22.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435350" y="849313"/>
            <a:ext cx="3057525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3850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u-HU" smtClean="0"/>
              <a:t>BA.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3713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D52C2-30BC-41D1-AB26-63312E7400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3861134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C8869-4537-46FF-9C02-2A0300664077}" type="datetime1">
              <a:rPr lang="hu-HU" smtClean="0"/>
              <a:t>2020. 10. 22.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2855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BF4F-93D6-4A70-9386-6CB80EBE676F}" type="datetime1">
              <a:rPr lang="hu-HU" smtClean="0"/>
              <a:t>2020. 10. 22.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4082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B7C5-80BB-422A-A65F-00C2E08004F9}" type="datetime1">
              <a:rPr lang="hu-HU" smtClean="0"/>
              <a:t>2020. 10. 22.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9562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8EE93-72C2-4991-A557-E7BAA153DBA3}" type="datetime1">
              <a:rPr lang="hu-HU" smtClean="0"/>
              <a:t>2020. 10. 22.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04260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96A-15B2-44EF-BE2F-9FA3F280D454}" type="datetime1">
              <a:rPr lang="hu-HU" smtClean="0"/>
              <a:t>2020. 10. 22.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4789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430F-7A90-45E7-BF4F-2CDA9172FFBA}" type="datetime1">
              <a:rPr lang="hu-HU" smtClean="0"/>
              <a:t>2020. 10. 22.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8638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0DA4F-4B33-4E89-9B26-840DEAD42231}" type="datetime1">
              <a:rPr lang="hu-HU" smtClean="0"/>
              <a:t>2020. 10. 22.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95578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D96B2-0AB9-43F0-8112-BDFAADEA1DA5}" type="datetime1">
              <a:rPr lang="hu-HU" smtClean="0"/>
              <a:t>2020. 10. 22.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89041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7CE7-4977-45AA-88B4-1018A4CCD80F}" type="datetime1">
              <a:rPr lang="hu-HU" smtClean="0"/>
              <a:t>2020. 10. 22.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5135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BF838B30-9D34-4F61-9523-80608518DA79}" type="datetime1">
              <a:rPr lang="hu-HU" smtClean="0"/>
              <a:t>2020. 10. 22.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3367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C22B-962B-45C8-89AE-59C0B62E8441}" type="datetime1">
              <a:rPr lang="hu-HU" smtClean="0"/>
              <a:t>2020. 10. 22.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4111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47CF0D8-18B7-492A-B5E6-8E06425AA824}" type="datetime1">
              <a:rPr lang="hu-HU" smtClean="0"/>
              <a:t>2020. 10. 22.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6037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f.unideb.h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67544" y="476672"/>
            <a:ext cx="8136904" cy="3053897"/>
          </a:xfrm>
        </p:spPr>
        <p:txBody>
          <a:bodyPr>
            <a:normAutofit/>
          </a:bodyPr>
          <a:lstStyle/>
          <a:p>
            <a:pPr algn="ctr"/>
            <a:r>
              <a:rPr lang="hu-HU" sz="44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SZAKMAI </a:t>
            </a:r>
            <a:r>
              <a:rPr lang="hu-HU" sz="44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hu-HU" sz="44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YAKORLATOK RENDJE </a:t>
            </a:r>
            <a:br>
              <a:rPr lang="hu-HU" sz="44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44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INFORMATIKAI KARON</a:t>
            </a:r>
            <a:endParaRPr lang="hu-HU" sz="4400" b="1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293096"/>
            <a:ext cx="1730375" cy="172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3" name="Téglalap 2"/>
          <p:cNvSpPr/>
          <p:nvPr/>
        </p:nvSpPr>
        <p:spPr>
          <a:xfrm>
            <a:off x="5220072" y="4418638"/>
            <a:ext cx="3096344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Balogh Anita </a:t>
            </a:r>
            <a:br>
              <a:rPr lang="hu-HU" sz="1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gyakorlati koordinátor</a:t>
            </a:r>
            <a:br>
              <a:rPr lang="hu-HU" sz="1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5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Debrecen Egyetem </a:t>
            </a:r>
            <a:br>
              <a:rPr lang="hu-HU" sz="15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5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Informatikai Kar Dékáni Hivatal </a:t>
            </a:r>
            <a:br>
              <a:rPr lang="hu-HU" sz="15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szakmaigyakorlat@inf.unideb.hu</a:t>
            </a:r>
          </a:p>
          <a:p>
            <a:pPr algn="ctr"/>
            <a:r>
              <a:rPr lang="hu-HU" b="1" dirty="0" smtClean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hu-HU" b="1" dirty="0">
              <a:solidFill>
                <a:srgbClr val="FF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11D3F-736C-4A45-970B-66B7644B5E64}" type="datetime1">
              <a:rPr lang="hu-HU" smtClean="0"/>
              <a:t>2020. 10. 22.</a:t>
            </a:fld>
            <a:endParaRPr lang="hu-HU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5996" y="4418638"/>
            <a:ext cx="1440000" cy="144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22960" y="764704"/>
            <a:ext cx="7543800" cy="900649"/>
          </a:xfrm>
        </p:spPr>
        <p:txBody>
          <a:bodyPr>
            <a:normAutofit/>
          </a:bodyPr>
          <a:lstStyle/>
          <a:p>
            <a:pPr algn="ctr"/>
            <a:r>
              <a:rPr lang="hu-H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Gyakorlatra való jelentkezés</a:t>
            </a:r>
            <a:endParaRPr lang="hu-H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2960" y="1828375"/>
            <a:ext cx="7543801" cy="4535594"/>
          </a:xfrm>
        </p:spPr>
        <p:txBody>
          <a:bodyPr>
            <a:noAutofit/>
          </a:bodyPr>
          <a:lstStyle/>
          <a:p>
            <a:pPr marL="109728" indent="0" algn="just">
              <a:buClrTx/>
              <a:buNone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gyakorlatra jelentkezéshez a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Fogadó nyilatkozat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nyomtatvány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hiánytalan kitöltése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szükséges (a fogadó céggel aláíratni, céges bélyegzővel ellátni) és a 230. irodában leadni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céges kapcsolattartához elengedhetetlen, hogy a Fogadó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nyilatkozaton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szerepeljen a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cég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HR-es képviselőjének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címe.</a:t>
            </a:r>
            <a:endParaRPr lang="hu-H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ClrTx/>
              <a:buNone/>
            </a:pPr>
            <a:endParaRPr lang="hu-HU" sz="21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ClrTx/>
              <a:buNone/>
            </a:pP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FONTOS!</a:t>
            </a:r>
          </a:p>
          <a:p>
            <a:pPr marL="109728" indent="0" algn="just">
              <a:buClrTx/>
              <a:buNone/>
            </a:pP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Fogadó nyilatkozatot legkésőbb a gyakorlat megkezdési időpontja előtt 1 hónappal le kell adni a DEIK 230. irodában.</a:t>
            </a:r>
            <a:endParaRPr lang="hu-HU" sz="21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Tx/>
            </a:pP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 feltételeinek meglétét a </a:t>
            </a:r>
            <a:r>
              <a:rPr lang="hu-HU" sz="2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Neptunban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ellenőrizzük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D5608-965D-40F9-A5C8-A86EBCCCD96B}" type="datetime1">
              <a:rPr lang="hu-HU" smtClean="0"/>
              <a:t>2020. 10. 22.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7700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endParaRPr lang="hu-H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Tx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elfogadásról a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Szakmai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gyakorlati albizottság dönt.</a:t>
            </a:r>
            <a:b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gyakorlatra való jelentkezés és az elfogadás ténye az elektronikus tanulmányi rendszerben (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NEPTUN)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rögzítésre kerül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ClrTx/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 esetleges megváltoztatására csak a szakmai gyakorlati albizottság jóváhagyásával kerülhet sor.</a:t>
            </a:r>
          </a:p>
          <a:p>
            <a:endParaRPr lang="hu-HU" sz="2100" dirty="0"/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Gyakorlatra való jelentkezés</a:t>
            </a:r>
            <a:endParaRPr lang="hu-H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8DB2B-6511-4C3E-A462-048E555C4427}" type="datetime1">
              <a:rPr lang="hu-HU" smtClean="0"/>
              <a:t>2020. 10. 22.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970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822959" y="620688"/>
            <a:ext cx="7543800" cy="900649"/>
          </a:xfrm>
        </p:spPr>
        <p:txBody>
          <a:bodyPr/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Szerződéskötés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822959" y="1737361"/>
            <a:ext cx="7543801" cy="464396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gyakorlati hely elfogadása után a koordinátor a Fogadó nyilatkozaton megadott adatok  alapján előkészíti és elküldi aláírásra cégnek a Megállapodást / Igazolást. 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Mindkét fél (IK-cég) aláírása után a koordinátor emailben értesíti a hallgatót a szerződések elkészültéről. 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hallgató a cég példányait átveszi a koordinátortól, melyet aláírásával igazol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FONTOS!</a:t>
            </a:r>
            <a:b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hallgató a szakmai gyakorlatot csak azután kezdheti el, hogy a </a:t>
            </a: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Megállapodást / Igazolást a cégnél leadta!</a:t>
            </a:r>
          </a:p>
          <a:p>
            <a:pPr marL="109728" indent="0" algn="just">
              <a:lnSpc>
                <a:spcPct val="100000"/>
              </a:lnSpc>
              <a:buNone/>
            </a:pPr>
            <a:endParaRPr lang="hu-HU" sz="2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F48E-700E-4456-84A1-5FA01BBAC1ED}" type="datetime1">
              <a:rPr lang="hu-HU" smtClean="0"/>
              <a:t>2020. 10. 22.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9899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600200"/>
          </a:xfrm>
        </p:spPr>
        <p:txBody>
          <a:bodyPr/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gyakorlat teljesítése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5800" y="1788840"/>
            <a:ext cx="7772400" cy="4160440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 teljesítését a hallgató az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Igazolás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gyakorlat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teljesítéséről”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nyomtatvány kitöltésével és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minimum</a:t>
            </a:r>
            <a:b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oldalas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(A4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u-HU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gyakorlati hely által jóváhagyott </a:t>
            </a: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(aláírás, céges bélyegző)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gyakorlati beszámolóval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igazolja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le. A dokumentumokat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DEIK 230. irodában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kell leadni,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elfogadásáról ismét a Szakmai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gyakorlati albizottság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dönt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1DF1-44A1-4FE8-A87E-5B929552FDAE}" type="datetime1">
              <a:rPr lang="hu-HU" smtClean="0"/>
              <a:t>2020. 10. 22.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74017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lnSpc>
                <a:spcPct val="160000"/>
              </a:lnSpc>
              <a:buClrTx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sikertelen szakmai gyakorlat </a:t>
            </a:r>
            <a:b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csak a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gyakorlat megismétlésével javítható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buClrTx/>
            </a:pP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FONTOS!</a:t>
            </a:r>
          </a:p>
          <a:p>
            <a:pPr algn="ctr">
              <a:lnSpc>
                <a:spcPct val="150000"/>
              </a:lnSpc>
              <a:buClrTx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végzős hallgató </a:t>
            </a:r>
            <a:r>
              <a:rPr lang="hu-HU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teljesítésről szóló igazolást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tervezett </a:t>
            </a:r>
            <a:r>
              <a:rPr lang="hu-HU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ZÁRÓVIZSGA ELŐTT LEGKÉSŐBB 2 HÉTTEL ADJA LE </a:t>
            </a: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DEIK 230. irodában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lnSpc>
                <a:spcPct val="100000"/>
              </a:lnSpc>
              <a:buClrTx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MUNKAVÉGZÉS UTÓLAG NEM SZÁMOLHATÓ EL SZAKMAI GYAKORLATKÉNT.</a:t>
            </a:r>
          </a:p>
          <a:p>
            <a:pPr marL="0" indent="0">
              <a:buNone/>
            </a:pPr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2100" dirty="0"/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845474" y="260648"/>
            <a:ext cx="7848872" cy="1450757"/>
          </a:xfrm>
        </p:spPr>
        <p:txBody>
          <a:bodyPr/>
          <a:lstStyle/>
          <a:p>
            <a:pPr algn="just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gyakorlat teljesítése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21F47-ADDA-4F3D-A210-83C04F5BDB4B}" type="datetime1">
              <a:rPr lang="hu-HU" smtClean="0"/>
              <a:t>2020. 10. 22.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0049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Cégek figyelmébe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hu-H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cégek figyelmét felhívjuk, hogy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gyakorlat megkezdése előtt a hallgatónak le kell adnia az Igazolást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Megállapodás mindkét fél részéről cégszerűen aláírt példányát is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Amennyiben a hallgató nem adja le a dokumentumokat, úgy a teljesítésről szóló igazolás nem adható ki.</a:t>
            </a:r>
          </a:p>
          <a:p>
            <a:pPr algn="just"/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43D9-D07C-45C5-8970-27F3A904E064}" type="datetime1">
              <a:rPr lang="hu-HU" smtClean="0"/>
              <a:t>2020. 10. 22.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3200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1152128"/>
          </a:xfrm>
        </p:spPr>
        <p:txBody>
          <a:bodyPr>
            <a:normAutofit/>
          </a:bodyPr>
          <a:lstStyle/>
          <a:p>
            <a:pPr algn="ctr"/>
            <a:r>
              <a:rPr lang="hu-H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gyakorló hely keresése</a:t>
            </a:r>
            <a:endParaRPr lang="hu-H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1772816"/>
            <a:ext cx="7918648" cy="396044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ClrTx/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gyakorlati hely megtalálásához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segítségül az Informatikai Kar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honlapján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elérhető:</a:t>
            </a:r>
          </a:p>
          <a:p>
            <a:pPr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Határozatlan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idejű szerződéssel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rendelkező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cégek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listája”.</a:t>
            </a:r>
            <a:endParaRPr lang="hu-HU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Gyakornoki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lehetőségek,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cégek ajánlatai.</a:t>
            </a:r>
          </a:p>
          <a:p>
            <a:pPr marL="0" indent="0" algn="just">
              <a:lnSpc>
                <a:spcPct val="150000"/>
              </a:lnSpc>
              <a:buClrTx/>
              <a:buNone/>
            </a:pPr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3225" y="2491977"/>
            <a:ext cx="3864975" cy="3240000"/>
          </a:xfrm>
          <a:prstGeom prst="rect">
            <a:avLst/>
          </a:prstGeom>
        </p:spPr>
      </p:pic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9" name="Dátum hely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26577-B575-4DFD-BB35-43CAB92FCB1E}" type="datetime1">
              <a:rPr lang="hu-HU" smtClean="0"/>
              <a:t>2020. 10. 22.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839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Gyakornoki </a:t>
            </a:r>
            <a:r>
              <a:rPr lang="hu-HU" sz="4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pozíció megpályázása</a:t>
            </a:r>
            <a:endParaRPr lang="hu-HU" sz="43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</a:pP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Gyakornoki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pozíció megpályázásához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szintén megtalálható honlapunkon az Európai Unióban egységes 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Europass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önéletrajz formanyomtatvány. Ez a megszokott önéletrajzi formátumot követi, kiegészítve azt további információk lehetőségével</a:t>
            </a:r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4994-55E6-4D86-A890-5CE583F38D70}" type="datetime1">
              <a:rPr lang="hu-HU" smtClean="0"/>
              <a:t>2020. 10. 22.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504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286604"/>
            <a:ext cx="8352928" cy="1450757"/>
          </a:xfrm>
        </p:spPr>
        <p:txBody>
          <a:bodyPr>
            <a:noAutofit/>
          </a:bodyPr>
          <a:lstStyle/>
          <a:p>
            <a:pPr algn="ctr"/>
            <a:r>
              <a:rPr lang="hu-H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Gyakornoki pozíció </a:t>
            </a:r>
            <a:r>
              <a:rPr lang="hu-H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megpályázása</a:t>
            </a:r>
            <a:endParaRPr lang="hu-HU" sz="44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  <a:buClrTx/>
            </a:pPr>
            <a:r>
              <a:rPr lang="hu-H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Europass</a:t>
            </a: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önéletrajz</a:t>
            </a:r>
          </a:p>
          <a:p>
            <a:pPr algn="just">
              <a:lnSpc>
                <a:spcPct val="150000"/>
              </a:lnSpc>
              <a:buClrTx/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pontból áll, amely szükség szerint törölhetők, vagy bővíthetők: 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Személyes adatok, 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Betölteni kívánt munkakör, foglalkozási terület, 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Szakmai tapasztalat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Tanulmányok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Nyelvtudás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Egyéni készségek és kompetenciák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További információk (pl.: referenciák)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Mellékletek</a:t>
            </a:r>
          </a:p>
          <a:p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4F16-0470-4A9E-BA94-A4CA68FFB0F4}" type="datetime1">
              <a:rPr lang="hu-HU" smtClean="0"/>
              <a:t>2020. 10. 22.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6374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Dokumentumok letöltése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u-HU" sz="2400" b="1" dirty="0" smtClean="0"/>
          </a:p>
          <a:p>
            <a:pPr algn="ctr"/>
            <a:r>
              <a:rPr lang="hu-H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 portál:  </a:t>
            </a:r>
            <a:r>
              <a:rPr lang="hu-H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www.inf.unideb.hu</a:t>
            </a:r>
            <a:endParaRPr lang="hu-H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u-H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Bejelentkezés NEPTUN kóddal, jelszóval</a:t>
            </a:r>
          </a:p>
          <a:p>
            <a:pPr algn="ctr"/>
            <a:endParaRPr lang="hu-H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Hallgatóknak / szakmai gyakorlat menüpontok</a:t>
            </a:r>
            <a:endParaRPr lang="hu-H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42186-7690-4160-90DE-E1F058358EF7}" type="datetime1">
              <a:rPr lang="hu-HU" smtClean="0"/>
              <a:t>2020. 10. 22.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174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827584" y="692696"/>
            <a:ext cx="7543800" cy="936104"/>
          </a:xfrm>
        </p:spPr>
        <p:txBody>
          <a:bodyPr>
            <a:normAutofit/>
          </a:bodyPr>
          <a:lstStyle/>
          <a:p>
            <a:pPr algn="ctr"/>
            <a:r>
              <a:rPr lang="hu-H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 </a:t>
            </a:r>
            <a:r>
              <a:rPr lang="hu-H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célja: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251521" y="1772816"/>
            <a:ext cx="8280920" cy="4464496"/>
          </a:xfrm>
        </p:spPr>
        <p:txBody>
          <a:bodyPr>
            <a:noAutofit/>
          </a:bodyPr>
          <a:lstStyle/>
          <a:p>
            <a:pPr lvl="1" algn="just" fontAlgn="base">
              <a:buFont typeface="Arial" panose="020B0604020202020204" pitchFamily="34" charset="0"/>
              <a:buChar char="•"/>
            </a:pPr>
            <a:r>
              <a:rPr lang="hu-H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biztosítani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aktív részvételt a hallgatók számára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informatikai módszereket igénylő </a:t>
            </a:r>
            <a:r>
              <a:rPr 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szakmaspecifikus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alkotások tervezésében, fejlesztésében esetleg kivitelezésében;</a:t>
            </a:r>
          </a:p>
          <a:p>
            <a:pPr lvl="1" algn="just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képzés során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elsajátított ismeretek elmélyítése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az adott szakmától elvárt kompetenciák rögzítése;</a:t>
            </a:r>
          </a:p>
          <a:p>
            <a:pPr lvl="1" algn="just" fontAlgn="base">
              <a:buFont typeface="Arial" panose="020B0604020202020204" pitchFamily="34" charset="0"/>
              <a:buChar char="•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egyes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munkahelyek felé támasztott elvárások felismerése, a munkavégzés szabályainak megismerése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precíz, határidős teljesítés fontosságának tudatosítása;</a:t>
            </a:r>
          </a:p>
          <a:p>
            <a:pPr lvl="1" algn="just" fontAlgn="base">
              <a:buFont typeface="Arial" panose="020B0604020202020204" pitchFamily="34" charset="0"/>
              <a:buChar char="•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szakmaspecifikus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gondolkodásmód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kialakulásának elősegítése, </a:t>
            </a:r>
            <a:r>
              <a:rPr 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 </a:t>
            </a:r>
            <a:r>
              <a:rPr lang="hu-H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problémamegoldó képesség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fejlesztése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1" algn="just" fontAlgn="base">
              <a:buFont typeface="Arial" panose="020B0604020202020204" pitchFamily="34" charset="0"/>
              <a:buChar char="•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általános kompetenciákban mind az önálló, mind a csapatban végzett munka hatékonyságának növelése, a kommunikációs képességek javítása;</a:t>
            </a:r>
          </a:p>
          <a:p>
            <a:pPr lvl="1" algn="just" fontAlgn="base">
              <a:buFont typeface="Arial" panose="020B0604020202020204" pitchFamily="34" charset="0"/>
              <a:buChar char="•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munkahelytől függően a korábban tanult ismeretek adaptációja, a használt új eszközök megismerése.</a:t>
            </a:r>
          </a:p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BE6B8-1FF9-41E0-AB38-F6E8D3B32D9C}" type="datetime1">
              <a:rPr lang="hu-HU" smtClean="0"/>
              <a:t>2020. 10. 22.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146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822960" y="908720"/>
            <a:ext cx="7543800" cy="828641"/>
          </a:xfrm>
        </p:spPr>
        <p:txBody>
          <a:bodyPr>
            <a:normAutofit fontScale="90000"/>
          </a:bodyPr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gyakorlati bizottság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683568" y="1737361"/>
            <a:ext cx="7704856" cy="4571960"/>
          </a:xfrm>
        </p:spPr>
        <p:txBody>
          <a:bodyPr>
            <a:noAutofit/>
          </a:bodyPr>
          <a:lstStyle/>
          <a:p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Mérnökinformatikusok felelőse: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Sütő József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Informatikai Rendszerek és Hálózatok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Tanszék)</a:t>
            </a:r>
          </a:p>
          <a:p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Gazdaságinformatikusok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felelőse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Noszály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Csaba</a:t>
            </a:r>
            <a:b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Alkalmazott Matematika és Valószínűségszámítás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Tanszék)</a:t>
            </a:r>
          </a:p>
          <a:p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Programtervező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informatikusok felelőse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Godó Zoltán</a:t>
            </a:r>
            <a:b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Információ Technológia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Tanszék)</a:t>
            </a:r>
          </a:p>
          <a:p>
            <a:pPr algn="ctr"/>
            <a:r>
              <a:rPr lang="hu-H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Balogh Anita 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szakmai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gyakorlati 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koordinátor</a:t>
            </a:r>
            <a:b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Debrecen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Egyetem 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Informatikai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 Dékáni Hivatal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I230. iroda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Fogadó óra: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étfő-péntek 9.00-11.00</a:t>
            </a:r>
            <a:b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szakmaigyakorlat@inf.unideb.hu</a:t>
            </a:r>
          </a:p>
          <a:p>
            <a:pPr algn="just"/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74A9-AB04-423E-B522-B4133FADC8F7}" type="datetime1">
              <a:rPr lang="hu-HU" smtClean="0"/>
              <a:t>2020. 10. 22.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 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célja, kompetenciák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67544" y="1845734"/>
            <a:ext cx="8352927" cy="4023360"/>
          </a:xfrm>
        </p:spPr>
        <p:txBody>
          <a:bodyPr>
            <a:noAutofit/>
          </a:bodyPr>
          <a:lstStyle/>
          <a:p>
            <a:pPr algn="just"/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gyakorlat célja, hogy a hallgatók –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tanulmányaiknak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megfelelő tevékenységet végző szervezetnél (vállalatnál, intézménynél) – megismerkedjenek az ott folyó szakmai munkával, bekapcsolódjanak a napi munkavégzésébe, önállóan oldják meg a szakmai vezetőjük által rájuk bízott feladatot, illetve tapasztalatokat gyűjtsenek a munkaerőpiacon való későbbi elhelyezkedéshez.</a:t>
            </a:r>
          </a:p>
          <a:p>
            <a:pPr algn="just"/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gyakorlaton elsajátítható, fejleszthető kompetenciák:</a:t>
            </a:r>
          </a:p>
          <a:p>
            <a:pPr lvl="1" algn="just"/>
            <a:r>
              <a:rPr lang="hu-HU" sz="2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Általános kompetenciák: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határidőre való pontos, precíz munkavégzés a feladatok jellegétől függően önállóan vagy együttműködési készséget tanúsítva csapatban, szakmai nyelvezetnek megfelelő kommunikáció.</a:t>
            </a:r>
          </a:p>
          <a:p>
            <a:pPr lvl="1" algn="just"/>
            <a:r>
              <a:rPr lang="hu-HU" sz="2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Szakmai kompetenciák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tanulmányaik során szerzett szakmai, informatikai ismereteik gyakorlatban történő alkalmazása, új ismeretek elsajátítása.</a:t>
            </a:r>
          </a:p>
          <a:p>
            <a:pPr algn="just"/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76865-4D4C-425C-8799-71EFE10CBB72}" type="datetime1">
              <a:rPr lang="hu-HU" smtClean="0"/>
              <a:t>2020. 10. 22.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5567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Törvényi háttér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539552" y="1916832"/>
            <a:ext cx="8064896" cy="4090460"/>
          </a:xfrm>
        </p:spPr>
        <p:txBody>
          <a:bodyPr>
            <a:normAutofit/>
          </a:bodyPr>
          <a:lstStyle/>
          <a:p>
            <a:pPr algn="ctr"/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2011. évi CCIV. törvény a Nemzeti felsőoktatásról</a:t>
            </a:r>
          </a:p>
          <a:p>
            <a:pPr algn="just">
              <a:buNone/>
            </a:pP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Szakmai gyakorlat: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felsőoktatási szakképzésben, alap-, mester- és osztatlan képzésben, külső gyakorlóhelyen vagy felsőoktatási intézményi gyakorlóhelyen teljesítendő, részben önálló hallgatói tevékenység</a:t>
            </a:r>
          </a:p>
          <a:p>
            <a:pPr algn="just"/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gyakorlat időtartama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az informatikai területen akkreditált szakok esetében: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2014-től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alapképzésben 8 hét (320 óra), mesterképzésben 6 hét (240 óra)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 előtt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kezdett tanulmányok esetén 6 (240 óra) illetve 4 hét (160 óra)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 TELJESÍTÉSE FELTÉTELE </a:t>
            </a:r>
            <a:b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ZÁRÓVIZSGÁRA BOCSÁTÁSNAK!</a:t>
            </a:r>
            <a:endParaRPr lang="hu-HU" sz="21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FE2D0-E858-4FB9-A362-FC1F0EB161A3}" type="datetime1">
              <a:rPr lang="hu-HU" smtClean="0"/>
              <a:t>2020. 10. 22.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Kapcsolódó törvények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2011. évi CLV. törvény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 szakképzési hozzájárulásról és a képzés fejlesztésének támogatásáról</a:t>
            </a:r>
          </a:p>
          <a:p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2011. évi CLXXXVII. törvény 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szakképzésről </a:t>
            </a:r>
          </a:p>
          <a:p>
            <a:pPr algn="just"/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280/2011. (XII. 20.) kormány rendelet 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gyakorlati képzés költségeinek a szakképzési hozzájárulás terhére történő elszámolásánál figyelembe vehető gyakorlati képzési normatívák mértékéről és a csökkentő tétel számításáról</a:t>
            </a:r>
          </a:p>
          <a:p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5B3B-7BD1-4976-BCFD-405E5D8D33F0}" type="datetime1">
              <a:rPr lang="hu-HU" smtClean="0"/>
              <a:t>2020. 10. 22.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2405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Gyakorló helyek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539552" y="1737361"/>
            <a:ext cx="8136903" cy="4355935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 egyetem hallgatót csak olyan helyre küldhet, akivel a gyakorlat megkezdése előtt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együttműködési megállapodást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megállapodás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határozott vagy határozatlan időre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szól.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gyakorló helyeket regisztrálni kell (DE).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Jelenleg közel 140 céggel </a:t>
            </a:r>
            <a:r>
              <a:rPr lang="hu-HU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 határozatlan idejű szerződésünk: </a:t>
            </a: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https</a:t>
            </a:r>
            <a:r>
              <a:rPr lang="hu-HU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://www.inf.unideb.hu/hu/node/606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leendő gyakorlati fogadóhelyeket a kar szakvezetése minősíti az általa meghatározott szakmai szempontok szerint.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Amennyiben egy vállalkozás szakképzési  hozzájárulásra kötelezett, e járulék terhére el tudja számolni azokat a juttatásokat, és egyéb szervezési, közvetítői kiadásokat, amibe egy hallgató fogadása kerül – nem jelent a cégnek plusz  anyagi terhet a gyakorlatszervezés</a:t>
            </a:r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E4D6D-B1EC-41C4-AA6B-684240559B9A}" type="datetime1">
              <a:rPr lang="hu-HU" smtClean="0"/>
              <a:t>2020. 10. 22.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14204"/>
          </a:xfrm>
        </p:spPr>
        <p:txBody>
          <a:bodyPr>
            <a:normAutofit/>
          </a:bodyPr>
          <a:lstStyle/>
          <a:p>
            <a:pPr algn="ctr"/>
            <a:r>
              <a:rPr lang="hu-H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hallgató díjazása, </a:t>
            </a:r>
            <a:r>
              <a:rPr lang="hu-H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hallgatói munkavégzés szabályai</a:t>
            </a: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822959" y="1845734"/>
            <a:ext cx="7637473" cy="402336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2011. évi CCIV. t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örvény a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nemzeti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felsőoktatásról </a:t>
            </a:r>
            <a:b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§ (1)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hallgató hallgatói munkaszerződés alapján végezhet munkát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hallgatót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hallgatói munkaszerződésben részletezett módon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hét időtartamot elérő egybefüggő gyakorlat ideje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alatt díjazás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illeti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amelynek mértéke legalább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kötelező legkisebb munkabér (minimálbér)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65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százaléka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díjat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gyakorlóhely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fizeti.</a:t>
            </a:r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4EDAB-4433-4A29-A5A5-30799A1C8DFE}" type="datetime1">
              <a:rPr lang="hu-HU" smtClean="0"/>
              <a:t>2020. 10. 22.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u-H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gyakorlatra való jelentkezés feltétele</a:t>
            </a: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539552" y="1737361"/>
            <a:ext cx="7992888" cy="464396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gyakorlatot nem kell kurzusként felvenni, kredit értéke nincs, de </a:t>
            </a:r>
            <a:r>
              <a:rPr lang="hu-H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teljesítése kritériumként szükséges feltétele az abszolutórium megszerzésének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hu-H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hu-H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KÉRJÜK, NE HAGYJÁK AZ UTOLSÓ PILLANATOKRA!</a:t>
            </a:r>
          </a:p>
          <a:p>
            <a:pPr algn="ctr">
              <a:lnSpc>
                <a:spcPct val="100000"/>
              </a:lnSpc>
              <a:buNone/>
            </a:pPr>
            <a:r>
              <a:rPr lang="hu-HU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ELŐFELTÉTELEK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Alapképzésben: 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PTI: Programozás 2 és Adatbáziskezelés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MI: Programozás 2 és Hálózati architektúrák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GI: Programozás 2 és Számvitel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Mesterképzésben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félév teljesítése</a:t>
            </a:r>
          </a:p>
          <a:p>
            <a:pPr marL="109728" indent="0">
              <a:lnSpc>
                <a:spcPct val="100000"/>
              </a:lnSpc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CF26E-2C61-4EFC-88C2-B652DA2F57FE}" type="datetime1">
              <a:rPr lang="hu-HU" smtClean="0"/>
              <a:t>2020. 10. 22.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gyakorlatra való jelentkezés feltétele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lnSpc>
                <a:spcPct val="100000"/>
              </a:lnSpc>
              <a:buNone/>
            </a:pPr>
            <a:r>
              <a:rPr lang="hu-HU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ELŐFELTÉTELEK A 2017/2018 TANÉVTŐL FELVETT HALLGATÓK ESETÉN: </a:t>
            </a:r>
          </a:p>
          <a:p>
            <a:pPr marL="452628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Alapképzésben</a:t>
            </a:r>
            <a:endParaRPr lang="hu-HU" sz="21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PTI: Magas szintű programozási nyelvek 2, Adatbázisrendszerek és Adatbázisrendszerek labor 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GI: Programozás 2 és Számvitel 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MI: Programozási nyelvek 2 és Számítógépes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hálózatok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hu-H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Mesterképzésben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félév teljesítése</a:t>
            </a:r>
          </a:p>
          <a:p>
            <a:pPr>
              <a:buFont typeface="Arial" panose="020B0604020202020204" pitchFamily="34" charset="0"/>
              <a:buChar char="•"/>
            </a:pPr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5979-5972-4E60-990D-07580E508A27}" type="datetime1">
              <a:rPr lang="hu-HU" smtClean="0"/>
              <a:t>2020. 10. 22.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473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ív">
  <a:themeElements>
    <a:clrScheme name="Retrospektív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ív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ív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929</TotalTime>
  <Words>798</Words>
  <Application>Microsoft Office PowerPoint</Application>
  <PresentationFormat>Diavetítés a képernyőre (4:3 oldalarány)</PresentationFormat>
  <Paragraphs>148</Paragraphs>
  <Slides>20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Retrospektív</vt:lpstr>
      <vt:lpstr>SZAKMAI GYAKORLATOK RENDJE  AZ INFORMATIKAI KARON</vt:lpstr>
      <vt:lpstr>A szakmai gyakorlat célja:</vt:lpstr>
      <vt:lpstr>A szakmai gyakorlat célja, kompetenciák</vt:lpstr>
      <vt:lpstr>Törvényi háttér</vt:lpstr>
      <vt:lpstr>Kapcsolódó törvények</vt:lpstr>
      <vt:lpstr>Gyakorló helyek</vt:lpstr>
      <vt:lpstr>A hallgató díjazása,  a hallgatói munkavégzés szabályai</vt:lpstr>
      <vt:lpstr>A szakmai gyakorlatra való jelentkezés feltétele</vt:lpstr>
      <vt:lpstr>A szakmai gyakorlatra való jelentkezés feltétele</vt:lpstr>
      <vt:lpstr>Gyakorlatra való jelentkezés</vt:lpstr>
      <vt:lpstr>Gyakorlatra való jelentkezés</vt:lpstr>
      <vt:lpstr>Szerződéskötés</vt:lpstr>
      <vt:lpstr>Szakmai gyakorlat teljesítése</vt:lpstr>
      <vt:lpstr>Szakmai gyakorlat teljesítése</vt:lpstr>
      <vt:lpstr>Cégek figyelmébe</vt:lpstr>
      <vt:lpstr>Szakmai gyakorló hely keresése</vt:lpstr>
      <vt:lpstr>Gyakornoki pozíció megpályázása</vt:lpstr>
      <vt:lpstr>Gyakornoki pozíció megpályázása</vt:lpstr>
      <vt:lpstr>Dokumentumok letöltése</vt:lpstr>
      <vt:lpstr>Szakmai gyakorlati bizottság</vt:lpstr>
    </vt:vector>
  </TitlesOfParts>
  <Company>Debreceni Egyetem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Szakmai gyakorlatok rendjének változása az Informatikai Karon</dc:title>
  <dc:creator>Rutkovszky Edéné</dc:creator>
  <cp:lastModifiedBy>Anita</cp:lastModifiedBy>
  <cp:revision>73</cp:revision>
  <cp:lastPrinted>2018-10-26T09:45:21Z</cp:lastPrinted>
  <dcterms:created xsi:type="dcterms:W3CDTF">2015-10-18T20:13:11Z</dcterms:created>
  <dcterms:modified xsi:type="dcterms:W3CDTF">2020-10-22T09:39:01Z</dcterms:modified>
</cp:coreProperties>
</file>