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4" r:id="rId3"/>
    <p:sldId id="276" r:id="rId4"/>
    <p:sldId id="257" r:id="rId5"/>
    <p:sldId id="267" r:id="rId6"/>
    <p:sldId id="258" r:id="rId7"/>
    <p:sldId id="259" r:id="rId8"/>
    <p:sldId id="260" r:id="rId9"/>
    <p:sldId id="280" r:id="rId10"/>
    <p:sldId id="268" r:id="rId11"/>
    <p:sldId id="281" r:id="rId12"/>
    <p:sldId id="271" r:id="rId13"/>
    <p:sldId id="269" r:id="rId14"/>
    <p:sldId id="282" r:id="rId15"/>
    <p:sldId id="277" r:id="rId16"/>
    <p:sldId id="270" r:id="rId17"/>
    <p:sldId id="284" r:id="rId18"/>
    <p:sldId id="283" r:id="rId19"/>
    <p:sldId id="278" r:id="rId20"/>
    <p:sldId id="266" r:id="rId21"/>
  </p:sldIdLst>
  <p:sldSz cx="9144000" cy="6858000" type="screen4x3"/>
  <p:notesSz cx="9928225" cy="67976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ita" initials="A" lastIdx="0" clrIdx="0">
    <p:extLst>
      <p:ext uri="{19B8F6BF-5375-455C-9EA6-DF929625EA0E}">
        <p15:presenceInfo xmlns:p15="http://schemas.microsoft.com/office/powerpoint/2012/main" userId="A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5623696" y="0"/>
            <a:ext cx="4302232" cy="341064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98334EBC-A9FB-428D-B73D-503BEE89A468}" type="datetimeFigureOut">
              <a:rPr lang="hu-HU" smtClean="0"/>
              <a:t>2021. 03. 01.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5623696" y="6456613"/>
            <a:ext cx="4302232" cy="341063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93F4A181-3011-496F-A025-FD7E3137E20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53548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4540-0880-494F-826C-5DBC9EC5E0D1}" type="datetimeFigureOut">
              <a:rPr lang="hu-HU" smtClean="0"/>
              <a:t>2021. 03. 01.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 smtClean="0"/>
              <a:t>BA.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D52C2-30BC-41D1-AB26-63312E7400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861134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C8869-4537-46FF-9C02-2A0300664077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85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BF4F-93D6-4A70-9386-6CB80EBE676F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408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7C5-80BB-422A-A65F-00C2E08004F9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956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EE93-72C2-4991-A557-E7BAA153DBA3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426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B396A-15B2-44EF-BE2F-9FA3F280D454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78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430F-7A90-45E7-BF4F-2CDA9172FFBA}" type="datetime1">
              <a:rPr lang="hu-HU" smtClean="0"/>
              <a:t>2021. 03. 01.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863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DA4F-4B33-4E89-9B26-840DEAD42231}" type="datetime1">
              <a:rPr lang="hu-HU" smtClean="0"/>
              <a:t>2021. 03. 01.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557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96B2-0AB9-43F0-8112-BDFAADEA1DA5}" type="datetime1">
              <a:rPr lang="hu-HU" smtClean="0"/>
              <a:t>2021. 03. 01.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90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CE7-4977-45AA-88B4-1018A4CCD80F}" type="datetime1">
              <a:rPr lang="hu-HU" smtClean="0"/>
              <a:t>2021. 03. 01.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13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F838B30-9D34-4F61-9523-80608518DA79}" type="datetime1">
              <a:rPr lang="hu-HU" smtClean="0"/>
              <a:t>2021. 03. 01.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3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C22B-962B-45C8-89AE-59C0B62E8441}" type="datetime1">
              <a:rPr lang="hu-HU" smtClean="0"/>
              <a:t>2021. 03. 01.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41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47CF0D8-18B7-492A-B5E6-8E06425AA824}" type="datetime1">
              <a:rPr lang="hu-HU" smtClean="0"/>
              <a:t>2021. 03. 01.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DB1D72-FD5E-449C-A93B-E7CFDDC9E920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03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.unideb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136904" cy="3053897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44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YAKORLATOK RENDJE </a:t>
            </a:r>
            <a:b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4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KARON</a:t>
            </a:r>
            <a:endParaRPr lang="hu-HU" sz="44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1730375" cy="172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5220072" y="4418638"/>
            <a:ext cx="3096344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Balogh Anita 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koordinátor</a:t>
            </a:r>
            <a:br>
              <a:rPr lang="hu-HU" sz="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Debrecen Egyetem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Kar Dékáni Hivatal </a:t>
            </a:r>
            <a:br>
              <a:rPr lang="hu-HU" sz="1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ctr"/>
            <a:r>
              <a:rPr lang="hu-HU" b="1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11D3F-736C-4A45-970B-66B7644B5E64}" type="datetime1">
              <a:rPr lang="hu-HU" smtClean="0"/>
              <a:t>2021. 03. 01.</a:t>
            </a:fld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996" y="4418638"/>
            <a:ext cx="1440000" cy="14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2960" y="764704"/>
            <a:ext cx="7543800" cy="900649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60" y="1828375"/>
            <a:ext cx="7543801" cy="4535594"/>
          </a:xfrm>
        </p:spPr>
        <p:txBody>
          <a:bodyPr>
            <a:noAutofit/>
          </a:bodyPr>
          <a:lstStyle/>
          <a:p>
            <a:pPr marL="109728" indent="0" algn="just">
              <a:buClrTx/>
              <a:buNone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gyakorlatra jelentkezéshez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nyilatkozat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hiánytalan kitöltése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 (a fogadó céggel aláíratni, céges bélyegzővel ellátni) és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irodában leadni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céges kapcsolattartához elengedhetetlen, hogy a Fogadó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nyilatkozaton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szerepeljen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HR-es képviselőjének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címe.</a:t>
            </a: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endParaRPr lang="hu-HU" sz="2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</a:p>
          <a:p>
            <a:pPr marL="109728" indent="0" algn="just">
              <a:buClrTx/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Fogadó nyilatkozatot legkésőbb a gyakorlat megkezdési időpontja előtt 1 hónappal le kell adni a DEIK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irodában.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feltételeinek meglétét a </a:t>
            </a:r>
            <a:r>
              <a:rPr lang="hu-HU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Neptunban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ellenőrizzük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D5608-965D-40F9-A5C8-A86EBCCCD96B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70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elfogadásról 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 dönt.</a:t>
            </a:r>
            <a:b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és az elfogadás ténye az elektronikus tanulmányi rendszerben 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NEPTUN)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rögzítésre kerül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esetleges megváltoztatására csak a szakmai gyakorlati albizottság jóváhagyásával kerülhet sor.</a:t>
            </a:r>
          </a:p>
          <a:p>
            <a:endParaRPr lang="hu-HU" sz="21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Gyakorlatra való jelentkezés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8DB2B-6511-4C3E-A462-048E555C4427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97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59" y="620688"/>
            <a:ext cx="7543800" cy="900649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Szerződéskötés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elfogadása után a koordinátor a Fogadó nyilatkozaton megadott adatok  alapján előkészíti és elküldi aláírásra cégnek a Megállapodást / Igazolást.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Mindkét fél (IK-cég) aláírása után a koordinátor emailben értesíti a hallgatót a szerződések elkészültéről.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a cég példányait átveszi a koordinátortól, melyet aláírásával igazol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hallgató a szakmai gyakorlatot csak azután kezdheti el, hogy a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Megállapodást / Igazolást a cégnél leadta!</a:t>
            </a:r>
          </a:p>
          <a:p>
            <a:pPr marL="109728" indent="0" algn="just">
              <a:lnSpc>
                <a:spcPct val="100000"/>
              </a:lnSpc>
              <a:buNone/>
            </a:pPr>
            <a:endParaRPr lang="hu-HU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F48E-700E-4456-84A1-5FA01BBAC1ED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89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600200"/>
          </a:xfrm>
        </p:spPr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788840"/>
            <a:ext cx="7772400" cy="416044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teljesítését a hallgató az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teljesítéséről”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nyomtatvány kitöltésével és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minimum</a:t>
            </a:r>
            <a:b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oldalas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hely által jóváhagyott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(aláírás, céges bélyegző)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gyakorlati beszámolóval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igazolja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le. A dokumentumokat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DEIK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irodában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kell leadni,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elfogadásáról ismét a Szakmai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albizottság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1DF1-44A1-4FE8-A87E-5B929552FDAE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40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16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sikertelen szakmai gyakorlat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csak a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 megismétlésével javítható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ClrTx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FONTOS!</a:t>
            </a:r>
          </a:p>
          <a:p>
            <a:pPr algn="ctr">
              <a:lnSpc>
                <a:spcPct val="15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végzős hallgató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teljesítésről szóló igazolást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tervezett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ZÁRÓVIZSGA ELŐTT LEGKÉSŐBB 2 HÉTTEL ADJA LE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DEIK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irodában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0000"/>
              </a:lnSpc>
              <a:buClrTx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MUNKAVÉGZÉS UTÓLAG NEM SZÁMOLHATÓ EL SZAKMAI GYAKORLATKÉNT.</a:t>
            </a:r>
          </a:p>
          <a:p>
            <a:pPr marL="0" indent="0">
              <a:buNone/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1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845474" y="260648"/>
            <a:ext cx="7848872" cy="1450757"/>
          </a:xfrm>
        </p:spPr>
        <p:txBody>
          <a:bodyPr/>
          <a:lstStyle/>
          <a:p>
            <a:pPr algn="just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teljesítése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1F47-ADDA-4F3D-A210-83C04F5BDB4B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04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figyelmébe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cégek figyelmét felhívjuk, hogy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megkezdése előtt a hallgatónak le kell adnia az Igazolást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Megállapodás mindkét fél részéről cégszerűen aláírt példányát is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a hallgató nem adja le a dokumentumokat, úgy a teljesítésről szóló igazolás nem adható ki.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43D9-D07C-45C5-8970-27F3A904E064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200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52128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 hely keresése</a:t>
            </a:r>
            <a:endParaRPr lang="hu-H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772816"/>
            <a:ext cx="7918648" cy="39604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gyakorlati hely megtalálásához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segítségül az Informatikai Kar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honlapján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elérhető:</a:t>
            </a:r>
          </a:p>
          <a:p>
            <a:pPr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Határozatlan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idejű szerződéssel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rendelkező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cégek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listája”.</a:t>
            </a:r>
            <a:endParaRPr lang="hu-H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Tx/>
              <a:buFont typeface="Arial" panose="020B0604020202020204" pitchFamily="34" charset="0"/>
              <a:buChar char="•"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Gyakornoki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lehetőségek,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cégek ajánlatai.</a:t>
            </a:r>
          </a:p>
          <a:p>
            <a:pPr marL="0" indent="0" algn="just">
              <a:lnSpc>
                <a:spcPct val="150000"/>
              </a:lnSpc>
              <a:buClrTx/>
              <a:buNone/>
            </a:pP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25" y="2491977"/>
            <a:ext cx="3864975" cy="3240000"/>
          </a:xfrm>
          <a:prstGeom prst="rect">
            <a:avLst/>
          </a:prstGeom>
        </p:spPr>
      </p:pic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9" name="Dátum hely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26577-B575-4DFD-BB35-43CAB92FCB1E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</a:t>
            </a:r>
            <a:r>
              <a:rPr lang="hu-H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pozíció megpályázása</a:t>
            </a:r>
            <a:endParaRPr lang="hu-HU" sz="43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pozíció megpályázásához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szintén megtalálható honlapunkon az Európai Unióban egységes </a:t>
            </a:r>
            <a:r>
              <a:rPr lang="hu-H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önéletrajz formanyomtatvány. Ez a megszokott önéletrajzi formátumot követi, kiegészítve azt további információk lehetőségével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4994-55E6-4D86-A890-5CE583F38D70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04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286604"/>
            <a:ext cx="8352928" cy="1450757"/>
          </a:xfrm>
        </p:spPr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Gyakornoki pozíció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megpályázása</a:t>
            </a:r>
            <a:endParaRPr lang="hu-HU" sz="4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ClrTx/>
            </a:pPr>
            <a:r>
              <a:rPr lang="hu-H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Europass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önéletrajz</a:t>
            </a:r>
          </a:p>
          <a:p>
            <a:pPr algn="just">
              <a:lnSpc>
                <a:spcPct val="150000"/>
              </a:lnSpc>
              <a:buClrTx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pontból áll, amely szükség szerint törölhetők, vagy bővíthetők: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Személyes adatok,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Betölteni kívánt munkakör, foglalkozási terület,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tapasztalat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Tanulmányok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Nyelvtudás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készségek és kompetenciák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További információk (pl.: referenciák)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Mellékletek</a:t>
            </a:r>
          </a:p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4F16-0470-4A9E-BA94-A4CA68FFB0F4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37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 letöltése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sz="2400" b="1" dirty="0" smtClean="0"/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 portál:  </a:t>
            </a:r>
            <a:r>
              <a:rPr lang="hu-H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www.inf.unideb.hu</a:t>
            </a:r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Bejelentkezés NEPTUN kóddal, jelszóval</a:t>
            </a:r>
          </a:p>
          <a:p>
            <a:pPr algn="ctr"/>
            <a:endParaRPr lang="hu-H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Hallgatóknak / szakmai gyakorlat menüpontok</a:t>
            </a: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2186-7690-4160-90DE-E1F058358EF7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7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43800" cy="936104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célja: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1521" y="1772816"/>
            <a:ext cx="8280920" cy="4464496"/>
          </a:xfrm>
        </p:spPr>
        <p:txBody>
          <a:bodyPr>
            <a:noAutofit/>
          </a:bodyPr>
          <a:lstStyle/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biztosítani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aktív részvételt a hallgatók számára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informatikai módszereket igénylő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alkotások tervezésében, fejlesztésében esetleg kivitelezésében;</a:t>
            </a:r>
          </a:p>
          <a:p>
            <a:pPr lvl="1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képzés során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elsajátított ismeretek elmélyítése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 adott szakmától elvárt kompetenciák rögzítése;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munkahelyek felé támasztott elvárások felismerése, a munkavégzés szabályainak megismerése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precíz, határidős teljesítés fontosságának tudatosítása;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szakmaspecifikus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gondolkodásmód 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kialakulásának elősegítése, </a:t>
            </a:r>
            <a:r>
              <a:rPr 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hu-H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problémamegoldó képesség </a:t>
            </a: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</a:t>
            </a: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általános kompetenciákban mind az önálló, mind a csapatban végzett munka hatékonyságának növelése, a kommunikációs képességek javítása;</a:t>
            </a:r>
          </a:p>
          <a:p>
            <a:pPr lvl="1" algn="just" fontAlgn="base"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munkahelytől függően a korábban tanult ismeretek adaptációja, a használt új eszközök megismerése.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BE6B8-1FF9-41E0-AB38-F6E8D3B32D9C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46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908720"/>
            <a:ext cx="7543800" cy="828641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gyakorlati bizottság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83568" y="1737361"/>
            <a:ext cx="7704856" cy="4571960"/>
          </a:xfrm>
        </p:spPr>
        <p:txBody>
          <a:bodyPr>
            <a:noAutofit/>
          </a:bodyPr>
          <a:lstStyle/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Mérnökinformatikusok felelőse: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Sütő József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Rendszerek és Hálózatok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Gazdaságinformatikusok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Noszály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Csaba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Alkalmazott Matematika és Valószínűségszámítás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Programtervező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informatikusok felelőse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Godó Zoltán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 Technológia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Tanszék)</a:t>
            </a:r>
          </a:p>
          <a:p>
            <a:pPr algn="ctr"/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Balogh Anita 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szakmai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gyakorlati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koordinátor</a:t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Debrecen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Egyetem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Informatikai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 Dékáni Hivatal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I230. iroda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Fogadó óra: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étfő-péntek 9.00-11.00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szakmaigyakorlat@inf.unideb.hu</a:t>
            </a:r>
          </a:p>
          <a:p>
            <a:pPr algn="just"/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74A9-AB04-423E-B522-B4133FADC8F7}" type="datetime1">
              <a:rPr lang="hu-HU" smtClean="0"/>
              <a:t>2021. 03. 01.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célja, kompetenciák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7544" y="1845734"/>
            <a:ext cx="8352927" cy="4023360"/>
          </a:xfrm>
        </p:spPr>
        <p:txBody>
          <a:bodyPr>
            <a:noAutofit/>
          </a:bodyPr>
          <a:lstStyle/>
          <a:p>
            <a:pPr algn="just"/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gyakorlat célja, hogy a hallgatók –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tanulmányaiknak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tevékenységet végző szervezetnél (vállalatnál, intézménynél) – megismerkedjenek az ott folyó szakmai munkával, bekapcsolódjanak a napi munkavégzésébe, önállóan oldják meg a szakmai vezetőjük által rájuk bízott feladatot, illetve tapasztalatokat gyűjtsenek a munkaerőpiacon való későbbi elhelyezkedéshez.</a:t>
            </a:r>
          </a:p>
          <a:p>
            <a:pPr algn="just"/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gyakorlaton elsajátítható, fejleszthető kompetenciák: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Általános kompetenciák: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határidőre való pontos, precíz munkavégzés a feladatok jellegétől függően önállóan vagy együttműködési készséget tanúsítva csapatban, szakmai nyelvezetnek megfelelő kommunikáció.</a:t>
            </a:r>
          </a:p>
          <a:p>
            <a:pPr lvl="1" algn="just"/>
            <a:r>
              <a:rPr lang="hu-HU" sz="2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kompetenciák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tanulmányaik során szerzett szakmai, informatikai ismereteik gyakorlatban történő alkalmazása, új ismeretek elsajátítása.</a:t>
            </a:r>
          </a:p>
          <a:p>
            <a:pPr algn="just"/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6865-4D4C-425C-8799-71EFE10CBB72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567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Törvényi háttér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090460"/>
          </a:xfrm>
        </p:spPr>
        <p:txBody>
          <a:bodyPr>
            <a:normAutofit/>
          </a:bodyPr>
          <a:lstStyle/>
          <a:p>
            <a:pPr algn="ctr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törvény a Nemzeti felsőoktatásról</a:t>
            </a:r>
          </a:p>
          <a:p>
            <a:pPr algn="just">
              <a:buNone/>
            </a:pP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Szakmai gyakorlat: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felsőoktatási szakképzésben, alap-, mester- és osztatlan képzésben, külső gyakorlóhelyen vagy felsőoktatási intézményi gyakorlóhelyen teljesítendő, részben önálló hallgatói tevékenység</a:t>
            </a:r>
          </a:p>
          <a:p>
            <a:pPr algn="just"/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 időtartama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az informatikai területen akkreditált szakok esetében: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2014-től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alapképzésben 8 hét (320 óra), mesterképzésben 6 hét (240 óra)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előtt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kezdett tanulmányok esetén 6 (240 óra) illetve 4 hét (160 óra)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 TELJESÍTÉSE FELTÉTELE </a:t>
            </a:r>
            <a:b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ZÁRÓVIZSGÁRA BOCSÁTÁSNAK!</a:t>
            </a:r>
            <a:endParaRPr lang="hu-HU" sz="2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E2D0-E858-4FB9-A362-FC1F0EB161A3}" type="datetime1">
              <a:rPr lang="hu-HU" smtClean="0"/>
              <a:t>2021. 03. 01.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Kapcsolódó törvények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CLV. törvény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szakképzési hozzájárulásról és a képzés fejlesztésének támogatásáról</a:t>
            </a:r>
          </a:p>
          <a:p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CLXXXVII. törvény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szakképzésről </a:t>
            </a:r>
          </a:p>
          <a:p>
            <a:pPr algn="just"/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280/2011. (XII. 20.) kormány rendelet 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gyakorlati képzés költségeinek a szakképzési hozzájárulás terhére történő elszámolásánál figyelembe vehető gyakorlati képzési normatívák mértékéről és a csökkentő tétel számításáról</a:t>
            </a:r>
          </a:p>
          <a:p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5B3B-7BD1-4976-BCFD-405E5D8D33F0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405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Gyakorló helyek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8136903" cy="435593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egyetem hallgatót csak olyan helyre küldhet, akivel a gyakorlat megkezdése előtt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megállapodás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határozott vagy határozatlan időre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gyakorló helyeket regisztrálni kell (DE).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Jelenleg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céggel 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határozatlan idejű szerződésünk: </a:t>
            </a:r>
            <a:r>
              <a:rPr lang="hu-H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https</a:t>
            </a:r>
            <a:r>
              <a:rPr lang="hu-HU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://www.inf.unideb.hu/hu/node/606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leendő gyakorlati fogadóhelyeket a kar szakvezetése minősíti az általa meghatározott szakmai szempontok szerint.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Amennyiben egy vállalkozás szakképzési  hozzájárulásra kötelezett, e járulék terhére el tudja számolni azokat a juttatásokat, és egyéb szervezési, közvetítői kiadásokat, amibe egy hallgató fogadása kerül – nem jelent a cégnek plusz  anyagi terhet a gyakorlatszervezés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E4D6D-B1EC-41C4-AA6B-684240559B9A}" type="datetime1">
              <a:rPr lang="hu-HU" smtClean="0"/>
              <a:t>2021. 03. 01.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14204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díjazása, </a:t>
            </a: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hallgatói munkavégzés szabályai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822959" y="1845734"/>
            <a:ext cx="76374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2011. évi CCIV. t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örvény a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nemzeti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felsőoktatásról </a:t>
            </a:r>
            <a:b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§ (1)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 hallgatói munkaszerződés alapján végezhet munkát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hallgatót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hallgatói munkaszerződésben részletezett módon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hét időtartamot elérő egybefüggő gyakorlat ideje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alatt díjazás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illeti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amelynek mértéke legalább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kötelező legkisebb munkabér (minimálbér) 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 </a:t>
            </a:r>
            <a:r>
              <a:rPr lang="hu-H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százaléka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díjat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gyakorlóhely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fizeti.</a:t>
            </a:r>
            <a:endParaRPr lang="hu-H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EDAB-4433-4A29-A5A5-30799A1C8DFE}" type="datetime1">
              <a:rPr lang="hu-HU" smtClean="0"/>
              <a:t>2021. 03. 01.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39552" y="1737361"/>
            <a:ext cx="7992888" cy="46439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gyakorlatot nem kell kurzusként felvenni, kredit értéke nincs, de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teljesítése kritériumként szükséges feltétele az abszolutórium megszerzésének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hu-H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KÉRJÜK, NE HAGYJÁK AZ UTOLSÓ PILLANATOKRA!</a:t>
            </a:r>
          </a:p>
          <a:p>
            <a:pPr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Alapképzésben: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PTI: Programozás 2 és Adatbáziskezelés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 2 és Hálózati architektúrák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félévtől 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CF26E-2C61-4EFC-88C2-B652DA2F57FE}" type="datetime1">
              <a:rPr lang="hu-HU" smtClean="0"/>
              <a:t>2021. 03. 01.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szakmai gyakorlatra való jelentkezés feltétele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lnSpc>
                <a:spcPct val="100000"/>
              </a:lnSpc>
              <a:buNone/>
            </a:pPr>
            <a:r>
              <a:rPr lang="hu-H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ELŐFELTÉTELEK A 2017/2018 TANÉVTŐL FELVETT HALLGATÓK ESETÉN: </a:t>
            </a:r>
          </a:p>
          <a:p>
            <a:pPr marL="452628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Alapképzésben</a:t>
            </a:r>
            <a:endParaRPr lang="hu-HU" sz="2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PTI: Magas szintű programozási nyelvek 2, Adatbázisrendszerek és Adatbázisrendszerek labor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GI: Programozás 2 és Számvitel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MI: Programozási nyelvek 2 és Számítógépes </a:t>
            </a:r>
            <a:r>
              <a:rPr lang="hu-H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hálózatok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hu-H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u-HU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Mesterképzésben</a:t>
            </a:r>
            <a:r>
              <a:rPr lang="hu-H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félévtől 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Készítette: Balogh Anita szakmai gyakorlati koordinátor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5979-5972-4E60-990D-07580E508A27}" type="datetime1">
              <a:rPr lang="hu-HU" smtClean="0"/>
              <a:t>2021. 03. 01.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473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934</TotalTime>
  <Words>796</Words>
  <Application>Microsoft Office PowerPoint</Application>
  <PresentationFormat>Diavetítés a képernyőre (4:3 oldalarány)</PresentationFormat>
  <Paragraphs>148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Retrospektív</vt:lpstr>
      <vt:lpstr>SZAKMAI GYAKORLATOK RENDJE  AZ INFORMATIKAI KARON</vt:lpstr>
      <vt:lpstr>A szakmai gyakorlat célja:</vt:lpstr>
      <vt:lpstr>A szakmai gyakorlat célja, kompetenciák</vt:lpstr>
      <vt:lpstr>Törvényi háttér</vt:lpstr>
      <vt:lpstr>Kapcsolódó törvények</vt:lpstr>
      <vt:lpstr>Gyakorló helyek</vt:lpstr>
      <vt:lpstr>A hallgató díjazása,  a hallgatói munkavégzés szabályai</vt:lpstr>
      <vt:lpstr>A szakmai gyakorlatra való jelentkezés feltétele</vt:lpstr>
      <vt:lpstr>A szakmai gyakorlatra való jelentkezés feltétele</vt:lpstr>
      <vt:lpstr>Gyakorlatra való jelentkezés</vt:lpstr>
      <vt:lpstr>Gyakorlatra való jelentkezés</vt:lpstr>
      <vt:lpstr>Szerződéskötés</vt:lpstr>
      <vt:lpstr>Szakmai gyakorlat teljesítése</vt:lpstr>
      <vt:lpstr>Szakmai gyakorlat teljesítése</vt:lpstr>
      <vt:lpstr>Cégek figyelmébe</vt:lpstr>
      <vt:lpstr>Szakmai gyakorló hely keresése</vt:lpstr>
      <vt:lpstr>Gyakornoki pozíció megpályázása</vt:lpstr>
      <vt:lpstr>Gyakornoki pozíció megpályázása</vt:lpstr>
      <vt:lpstr>Dokumentumok letöltése</vt:lpstr>
      <vt:lpstr>Szakmai gyakorlati bizottság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Szakmai gyakorlatok rendjének változása az Informatikai Karon</dc:title>
  <dc:creator>Rutkovszky Edéné</dc:creator>
  <cp:lastModifiedBy>Anita</cp:lastModifiedBy>
  <cp:revision>74</cp:revision>
  <cp:lastPrinted>2018-10-26T09:45:21Z</cp:lastPrinted>
  <dcterms:created xsi:type="dcterms:W3CDTF">2015-10-18T20:13:11Z</dcterms:created>
  <dcterms:modified xsi:type="dcterms:W3CDTF">2021-03-01T16:11:09Z</dcterms:modified>
</cp:coreProperties>
</file>